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Objects="1">
      <p:cViewPr varScale="1">
        <p:scale>
          <a:sx n="63" d="100"/>
          <a:sy n="63" d="100"/>
        </p:scale>
        <p:origin x="-1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8646F5C-4026-45C5-9B2D-093F6C90BAEA}" type="datetimeFigureOut">
              <a:rPr lang="en-US"/>
              <a:pPr>
                <a:defRPr/>
              </a:pPr>
              <a:t>8/20/2009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B1D72F-F00B-4EFB-A3C9-6E6C0A7032A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2B59B3B-59C6-46CD-9C58-17C8B32E0370}" type="datetimeFigureOut">
              <a:rPr lang="en-US"/>
              <a:pPr>
                <a:defRPr/>
              </a:pPr>
              <a:t>8/20/2009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76143A9-FC93-473D-A921-2B24580B91E2}"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1D41BEE-088A-4193-B529-81CEEF14AD80}" type="datetimeFigureOut">
              <a:rPr lang="en-US"/>
              <a:pPr>
                <a:defRPr/>
              </a:pPr>
              <a:t>8/20/2009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41A175D-6A4F-4284-8CEF-9920A6ADFDB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96939C9-C61A-4E1D-B224-3345118E70A8}" type="datetimeFigureOut">
              <a:rPr lang="en-US"/>
              <a:pPr>
                <a:defRPr/>
              </a:pPr>
              <a:t>8/20/2009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B2D3EAD-18B9-4139-BD7E-1D43546FAD1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919FBCB3-9260-4A3F-9E91-449A1D588E62}" type="datetimeFigureOut">
              <a:rPr lang="en-US"/>
              <a:pPr>
                <a:defRPr/>
              </a:pPr>
              <a:t>8/20/2009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6D722A5-2C8F-4506-A0D2-8226CB9EA5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3954DCD-E7E4-47BB-9E7A-B412D62822DF}" type="datetimeFigureOut">
              <a:rPr lang="en-US"/>
              <a:pPr>
                <a:defRPr/>
              </a:pPr>
              <a:t>8/20/2009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D08DF8B-51C6-402B-8434-10B46A4B2C7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E3CF059-F661-4258-B4F6-FE6DB5765799}" type="datetimeFigureOut">
              <a:rPr lang="en-US"/>
              <a:pPr>
                <a:defRPr/>
              </a:pPr>
              <a:t>8/20/2009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35A658E-3310-49BF-BEBE-DECF3CE8AB5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C50FCF5-9F87-487D-9F3F-594EF8BE6FF8}" type="datetimeFigureOut">
              <a:rPr lang="en-US"/>
              <a:pPr>
                <a:defRPr/>
              </a:pPr>
              <a:t>8/20/2009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D801B02-62DA-483F-AB88-787F3FBD0E3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54E6F88-2459-4EC5-B964-8B8B7876F957}" type="datetimeFigureOut">
              <a:rPr lang="en-US"/>
              <a:pPr>
                <a:defRPr/>
              </a:pPr>
              <a:t>8/20/2009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ED8055E-2E63-4497-8E6D-F9ED1B8DCE46}"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C18B244-D9F9-4522-BB69-3F81BB4CF325}" type="datetimeFigureOut">
              <a:rPr lang="en-US"/>
              <a:pPr>
                <a:defRPr/>
              </a:pPr>
              <a:t>8/20/2009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C32826-3B22-4DA0-95E2-D21067096C2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3EC1968-1331-41D9-B948-15D783A7C5E2}" type="datetimeFigureOut">
              <a:rPr lang="en-US"/>
              <a:pPr>
                <a:defRPr/>
              </a:pPr>
              <a:t>8/20/2009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AF7B604-26A3-455C-929B-A748D36921B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E71B1A47-2D33-4315-BD32-0E78D19EE622}" type="datetimeFigureOut">
              <a:rPr lang="en-US"/>
              <a:pPr>
                <a:defRPr/>
              </a:pPr>
              <a:t>8/20/2009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6A5F631E-95E0-43CE-9944-2CCAEC955F7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ctrTitle"/>
          </p:nvPr>
        </p:nvSpPr>
        <p:spPr/>
        <p:txBody>
          <a:bodyPr/>
          <a:lstStyle/>
          <a:p>
            <a:pPr algn="l"/>
            <a:r>
              <a:rPr lang="en-US" sz="3000" smtClean="0"/>
              <a:t>Should States ratify human rights conventions?</a:t>
            </a:r>
            <a:br>
              <a:rPr lang="en-US" sz="3000" smtClean="0"/>
            </a:br>
            <a:r>
              <a:rPr lang="en-US" sz="3000" smtClean="0"/>
              <a:t/>
            </a:r>
            <a:br>
              <a:rPr lang="en-US" sz="3000" smtClean="0"/>
            </a:br>
            <a:r>
              <a:rPr lang="en-US" sz="2800" smtClean="0"/>
              <a:t>Erin Kelly, Tufts University</a:t>
            </a:r>
            <a:r>
              <a:rPr lang="en-US" sz="3000" smtClean="0"/>
              <a:t/>
            </a:r>
            <a:br>
              <a:rPr lang="en-US" sz="3000" smtClean="0"/>
            </a:br>
            <a:r>
              <a:rPr lang="en-US" sz="3000" smtClean="0"/>
              <a:t/>
            </a:r>
            <a:br>
              <a:rPr lang="en-US" sz="3000" smtClean="0"/>
            </a:br>
            <a:r>
              <a:rPr lang="en-US" sz="3000" smtClean="0"/>
              <a:t>What are the basic issues? </a:t>
            </a:r>
            <a:br>
              <a:rPr lang="en-US" sz="3000" smtClean="0"/>
            </a:br>
            <a:r>
              <a:rPr lang="en-US" sz="3000" smtClean="0"/>
              <a:t/>
            </a:r>
            <a:br>
              <a:rPr lang="en-US" sz="3000" smtClean="0"/>
            </a:br>
            <a:r>
              <a:rPr lang="en-US" sz="3000" smtClean="0"/>
              <a:t>1. Understanding the nature of human rights</a:t>
            </a:r>
            <a:br>
              <a:rPr lang="en-US" sz="3000" smtClean="0"/>
            </a:br>
            <a:r>
              <a:rPr lang="en-US" sz="3000" smtClean="0"/>
              <a:t>2. Promoting the cause of human rights</a:t>
            </a:r>
            <a:br>
              <a:rPr lang="en-US" sz="3000" smtClean="0"/>
            </a:br>
            <a:r>
              <a:rPr lang="en-US" sz="3000" smtClean="0"/>
              <a:t>3. Considerations of efficiency</a:t>
            </a:r>
            <a:br>
              <a:rPr lang="en-US" sz="3000" smtClean="0"/>
            </a:br>
            <a:r>
              <a:rPr lang="en-US" sz="3000" smtClean="0"/>
              <a:t>4. Protecting democratic ideals and procedures</a:t>
            </a:r>
            <a:br>
              <a:rPr lang="en-US" sz="3000" smtClean="0"/>
            </a:br>
            <a:endParaRPr lang="en-US" sz="3000" smtClean="0"/>
          </a:p>
        </p:txBody>
      </p:sp>
      <p:sp>
        <p:nvSpPr>
          <p:cNvPr id="3" name="Subtitle 2"/>
          <p:cNvSpPr>
            <a:spLocks noGrp="1"/>
          </p:cNvSpPr>
          <p:nvPr>
            <p:ph type="subTitle" idx="1"/>
          </p:nvPr>
        </p:nvSpPr>
        <p:spPr/>
        <p:txBody>
          <a:bodyPr rtlCol="0">
            <a:normAutofit/>
          </a:bodyPr>
          <a:lstStyle/>
          <a:p>
            <a:pPr fontAlgn="auto">
              <a:spcAft>
                <a:spcPts val="0"/>
              </a:spcAft>
              <a:buFont typeface="Arial"/>
              <a:buNone/>
              <a:defRPr/>
            </a:pP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endParaRPr lang="nb-NO" smtClean="0"/>
          </a:p>
        </p:txBody>
      </p:sp>
      <p:sp>
        <p:nvSpPr>
          <p:cNvPr id="14338" name="Content Placeholder 2"/>
          <p:cNvSpPr>
            <a:spLocks noGrp="1"/>
          </p:cNvSpPr>
          <p:nvPr>
            <p:ph idx="1"/>
          </p:nvPr>
        </p:nvSpPr>
        <p:spPr/>
        <p:txBody>
          <a:bodyPr/>
          <a:lstStyle/>
          <a:p>
            <a:r>
              <a:rPr lang="en-US" smtClean="0"/>
              <a:t>Understanding the nature of human rights:</a:t>
            </a:r>
          </a:p>
          <a:p>
            <a:pPr lvl="1"/>
            <a:r>
              <a:rPr lang="en-US" smtClean="0"/>
              <a:t>Which rights are </a:t>
            </a:r>
            <a:r>
              <a:rPr lang="en-US" i="1" smtClean="0"/>
              <a:t>fundamental</a:t>
            </a:r>
            <a:r>
              <a:rPr lang="en-US" smtClean="0"/>
              <a:t>?</a:t>
            </a:r>
          </a:p>
          <a:p>
            <a:pPr lvl="1"/>
            <a:r>
              <a:rPr lang="en-US" smtClean="0"/>
              <a:t>What is the core application/scope of each fundamental right?</a:t>
            </a:r>
          </a:p>
          <a:p>
            <a:pPr lvl="1"/>
            <a:r>
              <a:rPr lang="en-US" smtClean="0"/>
              <a:t>How should we balance rights against each other when they conflict (religious freedom, gender equality, cultural rights)?</a:t>
            </a:r>
          </a:p>
          <a:p>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endParaRPr lang="nb-NO" smtClean="0"/>
          </a:p>
        </p:txBody>
      </p:sp>
      <p:sp>
        <p:nvSpPr>
          <p:cNvPr id="15362" name="Content Placeholder 2"/>
          <p:cNvSpPr>
            <a:spLocks noGrp="1"/>
          </p:cNvSpPr>
          <p:nvPr>
            <p:ph idx="1"/>
          </p:nvPr>
        </p:nvSpPr>
        <p:spPr/>
        <p:txBody>
          <a:bodyPr/>
          <a:lstStyle/>
          <a:p>
            <a:r>
              <a:rPr lang="en-US" smtClean="0"/>
              <a:t>International treaties and instruments help us to answer these questions when they are supported by an evolving public rationale for core concerns. </a:t>
            </a:r>
          </a:p>
          <a:p>
            <a:r>
              <a:rPr lang="en-US" smtClean="0"/>
              <a:t>Call this a conception of </a:t>
            </a:r>
            <a:r>
              <a:rPr lang="en-US" i="1" smtClean="0"/>
              <a:t>international public reason</a:t>
            </a:r>
            <a:r>
              <a:rPr lang="en-US" smtClean="0"/>
              <a:t>: a public rationale for core concerns that transcends intransigent moral disagreements and cultural differences.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r>
              <a:rPr lang="en-US" sz="3500" smtClean="0"/>
              <a:t>Function and Legitimacy</a:t>
            </a:r>
          </a:p>
        </p:txBody>
      </p:sp>
      <p:sp>
        <p:nvSpPr>
          <p:cNvPr id="3" name="Content Placeholder 2"/>
          <p:cNvSpPr>
            <a:spLocks noGrp="1"/>
          </p:cNvSpPr>
          <p:nvPr>
            <p:ph idx="1"/>
          </p:nvPr>
        </p:nvSpPr>
        <p:spPr/>
        <p:txBody>
          <a:bodyPr rtlCol="0">
            <a:normAutofit fontScale="92500"/>
          </a:bodyPr>
          <a:lstStyle/>
          <a:p>
            <a:pPr fontAlgn="auto">
              <a:spcAft>
                <a:spcPts val="0"/>
              </a:spcAft>
              <a:buFont typeface="Arial"/>
              <a:buChar char="•"/>
              <a:defRPr/>
            </a:pPr>
            <a:r>
              <a:rPr lang="en-US" dirty="0" smtClean="0"/>
              <a:t>Human rights could </a:t>
            </a:r>
            <a:r>
              <a:rPr lang="en-US" dirty="0"/>
              <a:t>be said to have a certain </a:t>
            </a:r>
            <a:r>
              <a:rPr lang="en-US" i="1" dirty="0"/>
              <a:t>function</a:t>
            </a:r>
            <a:r>
              <a:rPr lang="en-US" dirty="0"/>
              <a:t>: to identify</a:t>
            </a:r>
            <a:r>
              <a:rPr lang="en-US" dirty="0" smtClean="0"/>
              <a:t> shared </a:t>
            </a:r>
            <a:r>
              <a:rPr lang="en-US" dirty="0"/>
              <a:t>obligations to persons as such that can be understood by and justified to an international society of peoples without relying on contested conceptions of the good. </a:t>
            </a:r>
            <a:endParaRPr lang="en-US" dirty="0" smtClean="0"/>
          </a:p>
          <a:p>
            <a:pPr fontAlgn="auto">
              <a:spcAft>
                <a:spcPts val="0"/>
              </a:spcAft>
              <a:buFont typeface="Arial"/>
              <a:buChar char="•"/>
              <a:defRPr/>
            </a:pPr>
            <a:r>
              <a:rPr lang="en-US" dirty="0" smtClean="0"/>
              <a:t>International </a:t>
            </a:r>
            <a:r>
              <a:rPr lang="en-US" dirty="0"/>
              <a:t>legal instruments would be </a:t>
            </a:r>
            <a:r>
              <a:rPr lang="en-US" i="1" dirty="0"/>
              <a:t>legitimate</a:t>
            </a:r>
            <a:r>
              <a:rPr lang="en-US" dirty="0"/>
              <a:t> when they are effective tools for promoting human rights that have a reasonable and public rationale.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endParaRPr lang="nb-NO" smtClean="0"/>
          </a:p>
        </p:txBody>
      </p:sp>
      <p:sp>
        <p:nvSpPr>
          <p:cNvPr id="17410" name="Content Placeholder 2"/>
          <p:cNvSpPr>
            <a:spLocks noGrp="1"/>
          </p:cNvSpPr>
          <p:nvPr>
            <p:ph idx="1"/>
          </p:nvPr>
        </p:nvSpPr>
        <p:spPr/>
        <p:txBody>
          <a:bodyPr/>
          <a:lstStyle/>
          <a:p>
            <a:pPr lvl="1"/>
            <a:r>
              <a:rPr lang="en-US" smtClean="0"/>
              <a:t>Two ways to proceed:</a:t>
            </a:r>
          </a:p>
          <a:p>
            <a:pPr lvl="2"/>
            <a:r>
              <a:rPr lang="en-US" smtClean="0"/>
              <a:t>Specify a truncated set of concrete obligations (prohibitions on torture, slavery, forced marriage, arbitrary arrest, right to trial, etc…)</a:t>
            </a:r>
          </a:p>
          <a:p>
            <a:pPr lvl="2"/>
            <a:r>
              <a:rPr lang="en-US" smtClean="0"/>
              <a:t>Elaborate vaguer and more abstract categories of shared interests with ample “margins of appreciation.”: meaningful work, freedom of expression, respect in family life, cultural and social equality, etc.</a:t>
            </a:r>
          </a:p>
          <a:p>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fontAlgn="auto">
              <a:spcAft>
                <a:spcPts val="0"/>
              </a:spcAft>
              <a:defRPr/>
            </a:pPr>
            <a:r>
              <a:rPr lang="en-US" sz="3333" dirty="0"/>
              <a:t>Promoting the cause human rights: two angles</a:t>
            </a:r>
            <a:r>
              <a:rPr lang="en-US" dirty="0"/>
              <a:t/>
            </a:r>
            <a:br>
              <a:rPr lang="en-US" dirty="0"/>
            </a:br>
            <a:endParaRPr lang="en-US" dirty="0"/>
          </a:p>
        </p:txBody>
      </p:sp>
      <p:sp>
        <p:nvSpPr>
          <p:cNvPr id="3" name="Content Placeholder 2"/>
          <p:cNvSpPr>
            <a:spLocks noGrp="1"/>
          </p:cNvSpPr>
          <p:nvPr>
            <p:ph idx="1"/>
          </p:nvPr>
        </p:nvSpPr>
        <p:spPr/>
        <p:txBody>
          <a:bodyPr rtlCol="0">
            <a:normAutofit lnSpcReduction="10000"/>
          </a:bodyPr>
          <a:lstStyle/>
          <a:p>
            <a:pPr marL="342900" lvl="1" indent="-342900" fontAlgn="auto">
              <a:spcAft>
                <a:spcPts val="0"/>
              </a:spcAft>
              <a:buFont typeface="Arial"/>
              <a:buChar char="•"/>
              <a:defRPr/>
            </a:pPr>
            <a:r>
              <a:rPr lang="en-US" dirty="0" smtClean="0"/>
              <a:t>Intra-national </a:t>
            </a:r>
            <a:r>
              <a:rPr lang="en-US" dirty="0"/>
              <a:t>pressure: how do we get ourselves to comply? How do we self-monitor?</a:t>
            </a:r>
            <a:r>
              <a:rPr lang="en-US" dirty="0" smtClean="0"/>
              <a:t> The </a:t>
            </a:r>
            <a:r>
              <a:rPr lang="en-US" dirty="0"/>
              <a:t>more tools at our disposal the better. Why stop at a minimal, concretized </a:t>
            </a:r>
            <a:r>
              <a:rPr lang="en-US" dirty="0" smtClean="0"/>
              <a:t>list of rights?</a:t>
            </a:r>
          </a:p>
          <a:p>
            <a:pPr marL="342900" lvl="1" indent="-342900" fontAlgn="auto">
              <a:spcAft>
                <a:spcPts val="0"/>
              </a:spcAft>
              <a:buFont typeface="Arial"/>
              <a:buNone/>
              <a:defRPr/>
            </a:pPr>
            <a:endParaRPr lang="en-US" dirty="0" smtClean="0"/>
          </a:p>
          <a:p>
            <a:pPr fontAlgn="auto">
              <a:spcAft>
                <a:spcPts val="0"/>
              </a:spcAft>
              <a:buFont typeface="Arial"/>
              <a:buChar char="•"/>
              <a:defRPr/>
            </a:pPr>
            <a:r>
              <a:rPr lang="en-US" sz="2800" dirty="0" smtClean="0"/>
              <a:t>International </a:t>
            </a:r>
            <a:r>
              <a:rPr lang="en-US" sz="2800" dirty="0"/>
              <a:t>pressure on flagrant violators: how do </a:t>
            </a:r>
            <a:r>
              <a:rPr lang="en-US" sz="2800" i="1" dirty="0"/>
              <a:t>we</a:t>
            </a:r>
            <a:r>
              <a:rPr lang="en-US" sz="2800" dirty="0"/>
              <a:t> get </a:t>
            </a:r>
            <a:r>
              <a:rPr lang="en-US" sz="2800" i="1" dirty="0"/>
              <a:t>them</a:t>
            </a:r>
            <a:r>
              <a:rPr lang="en-US" sz="2800" dirty="0"/>
              <a:t> to comply?</a:t>
            </a:r>
            <a:r>
              <a:rPr lang="en-US" sz="2800" dirty="0" smtClean="0"/>
              <a:t> Here </a:t>
            </a:r>
            <a:r>
              <a:rPr lang="en-US" sz="2800" dirty="0"/>
              <a:t>a truncated list of rights compatible with reasonable toleration for cultural differences and a clear sense of ranked priorities</a:t>
            </a:r>
            <a:r>
              <a:rPr lang="en-US" sz="2800" dirty="0" smtClean="0"/>
              <a:t> may be more effective. </a:t>
            </a:r>
            <a:endParaRPr lang="en-US"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58</TotalTime>
  <Words>307</Words>
  <Application>Microsoft Macintosh PowerPoint</Application>
  <PresentationFormat>On-screen Show (4:3)</PresentationFormat>
  <Paragraphs>17</Paragraphs>
  <Slides>6</Slides>
  <Notes>0</Notes>
  <HiddenSlides>0</HiddenSlides>
  <MMClips>0</MMClips>
  <ScaleCrop>false</ScaleCrop>
  <HeadingPairs>
    <vt:vector size="6" baseType="variant">
      <vt:variant>
        <vt:lpstr>Fonts Used</vt:lpstr>
      </vt:variant>
      <vt:variant>
        <vt:i4>2</vt:i4>
      </vt:variant>
      <vt:variant>
        <vt:lpstr>Design Template</vt:lpstr>
      </vt:variant>
      <vt:variant>
        <vt:i4>1</vt:i4>
      </vt:variant>
      <vt:variant>
        <vt:lpstr>Slide Titles</vt:lpstr>
      </vt:variant>
      <vt:variant>
        <vt:i4>6</vt:i4>
      </vt:variant>
    </vt:vector>
  </HeadingPairs>
  <TitlesOfParts>
    <vt:vector size="9" baseType="lpstr">
      <vt:lpstr>Calibri</vt:lpstr>
      <vt:lpstr>Arial</vt:lpstr>
      <vt:lpstr>Office Theme</vt:lpstr>
      <vt:lpstr>Should States ratify human rights conventions?  Erin Kelly, Tufts University  What are the basic issues?   1. Understanding the nature of human rights 2. Promoting the cause of human rights 3. Considerations of efficiency 4. Protecting democratic ideals and procedures </vt:lpstr>
      <vt:lpstr>Slide 2</vt:lpstr>
      <vt:lpstr>Slide 3</vt:lpstr>
      <vt:lpstr>Function and Legitimacy</vt:lpstr>
      <vt:lpstr>Slide 5</vt:lpstr>
      <vt:lpstr>Promoting the cause human rights: two angles </vt:lpstr>
    </vt:vector>
  </TitlesOfParts>
  <Company>Tufts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States ratify human rights conventions?  What are the most basic issues?   1. Understanding the nature of human rights. 2. Promoting the cause of human rights 3. Considerations of efficiency 4. Protecting democratic ideals and procedures </dc:title>
  <dc:creator>Erin Kelly</dc:creator>
  <cp:lastModifiedBy>dnva-local</cp:lastModifiedBy>
  <cp:revision>9</cp:revision>
  <dcterms:created xsi:type="dcterms:W3CDTF">2009-08-20T14:00:09Z</dcterms:created>
  <dcterms:modified xsi:type="dcterms:W3CDTF">2009-08-20T15:31:30Z</dcterms:modified>
</cp:coreProperties>
</file>