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61" r:id="rId4"/>
    <p:sldId id="262" r:id="rId5"/>
    <p:sldId id="263" r:id="rId6"/>
    <p:sldId id="267" r:id="rId7"/>
    <p:sldId id="268" r:id="rId8"/>
    <p:sldId id="269" r:id="rId9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352" autoAdjust="0"/>
  </p:normalViewPr>
  <p:slideViewPr>
    <p:cSldViewPr showGuides="1">
      <p:cViewPr varScale="1">
        <p:scale>
          <a:sx n="101" d="100"/>
          <a:sy n="101" d="100"/>
        </p:scale>
        <p:origin x="1182" y="10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08.10.2023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BFADD-E81E-44ED-94D3-96FF555E24CA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6417BF-0B28-4BDD-9DE3-BA02D06306DC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5A3D68-C32B-4B5D-B99D-4A19A7C41462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BD49E9-152F-4B91-862D-DCFD7E4C1511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4DB718-7118-4BC3-AAEF-11A0D9DD0462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A126D-E919-428D-9DAB-F87CBF83FCB7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187B2-94CE-4765-A0C3-2ABC25DA10E3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CF32E5-A0BE-4040-9D6F-B616EF0E4C45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D64EFAB-8351-487E-9DC2-B9379890DAB2}" type="datetime1">
              <a:rPr lang="nb-NO" altLang="nb-NO" smtClean="0"/>
              <a:t>08.10.2023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8" y="121196"/>
            <a:ext cx="2355676" cy="18111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cel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/>
              <a:t>Prof. dr. juris Erling Hjelmeng, </a:t>
            </a:r>
            <a:r>
              <a:rPr lang="nb-NO" altLang="nb-NO" dirty="0" smtClean="0"/>
              <a:t>9. oktober </a:t>
            </a:r>
            <a:r>
              <a:rPr lang="nb-NO" altLang="nb-NO" dirty="0"/>
              <a:t>2023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r>
              <a:rPr lang="nb-NO" b="1" dirty="0" smtClean="0"/>
              <a:t>WP 4: Utvikle undervisningsopplegg</a:t>
            </a: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 en rekke saker har EØS-aspekter ved saksforhold gått under radaren</a:t>
            </a:r>
          </a:p>
          <a:p>
            <a:r>
              <a:rPr lang="nb-NO" dirty="0" smtClean="0"/>
              <a:t>Hvorfor "oppdages" ikke de EØS-rettslige problemstillingene? </a:t>
            </a:r>
          </a:p>
          <a:p>
            <a:pPr lvl="1"/>
            <a:r>
              <a:rPr lang="nb-NO" dirty="0" smtClean="0"/>
              <a:t>Mangel på EØS-kunnskap og oversikt?</a:t>
            </a:r>
          </a:p>
          <a:p>
            <a:pPr lvl="1"/>
            <a:r>
              <a:rPr lang="nb-NO" dirty="0" smtClean="0"/>
              <a:t>Manglende ferdigheter i å avdekke mulige markedseffekter?</a:t>
            </a:r>
          </a:p>
          <a:p>
            <a:r>
              <a:rPr lang="nb-NO" dirty="0" smtClean="0"/>
              <a:t>EØS-rett i juridisk utdanning</a:t>
            </a:r>
          </a:p>
          <a:p>
            <a:pPr lvl="1"/>
            <a:r>
              <a:rPr lang="nb-NO" dirty="0" smtClean="0"/>
              <a:t>Ett separat fag, trekkes for lite inn som del av metoden i andre fag</a:t>
            </a:r>
          </a:p>
          <a:p>
            <a:pPr lvl="1"/>
            <a:r>
              <a:rPr lang="nb-NO" dirty="0" smtClean="0"/>
              <a:t>Mangel: Forståelse av norsk rett i lys av EØS-retten</a:t>
            </a:r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134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WP 4: Målsetning å utvikle et undervisningsopplegg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Hovedfokus:</a:t>
            </a:r>
          </a:p>
          <a:p>
            <a:pPr lvl="1"/>
            <a:r>
              <a:rPr lang="nb-NO" dirty="0" smtClean="0"/>
              <a:t>Oppøve ferdigheter til å avdekke EØS-aspekter i ulike saksforhold</a:t>
            </a:r>
          </a:p>
          <a:p>
            <a:pPr lvl="1"/>
            <a:r>
              <a:rPr lang="nb-NO" dirty="0" smtClean="0"/>
              <a:t>Oppøve ferdigheter til å foreta proporsjonalitetsvurderinger</a:t>
            </a:r>
          </a:p>
          <a:p>
            <a:pPr lvl="1"/>
            <a:r>
              <a:rPr lang="nb-NO" dirty="0" smtClean="0"/>
              <a:t>Utarbeide løsninger på lovgivningsspørsmål som integrerer EØS</a:t>
            </a:r>
          </a:p>
          <a:p>
            <a:r>
              <a:rPr lang="nb-NO" dirty="0" smtClean="0"/>
              <a:t>Metode: </a:t>
            </a:r>
          </a:p>
          <a:p>
            <a:pPr lvl="1"/>
            <a:r>
              <a:rPr lang="nb-NO" dirty="0" smtClean="0"/>
              <a:t>Ferdighets-/</a:t>
            </a:r>
            <a:r>
              <a:rPr lang="nb-NO" dirty="0" err="1" smtClean="0"/>
              <a:t>erfaringsbasert</a:t>
            </a:r>
            <a:r>
              <a:rPr lang="nb-NO" dirty="0" smtClean="0"/>
              <a:t> undervisning</a:t>
            </a:r>
          </a:p>
          <a:p>
            <a:pPr lvl="1"/>
            <a:r>
              <a:rPr lang="nb-NO" dirty="0" smtClean="0"/>
              <a:t>Rollespill og gruppearbeid</a:t>
            </a:r>
          </a:p>
          <a:p>
            <a:r>
              <a:rPr lang="nb-NO" dirty="0" smtClean="0"/>
              <a:t>Målgrupper: Jusstudenter og EVU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458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Ferdighets-/</a:t>
            </a:r>
            <a:r>
              <a:rPr lang="nb-NO" dirty="0" err="1" smtClean="0"/>
              <a:t>erfaringsbasert</a:t>
            </a:r>
            <a:r>
              <a:rPr lang="nb-NO" dirty="0" smtClean="0"/>
              <a:t> undervisning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Sette studentene i en virkelighetsnær situasjon der de må tilegne seg og prosessere jus på nye måter</a:t>
            </a:r>
          </a:p>
          <a:p>
            <a:pPr lvl="1"/>
            <a:r>
              <a:rPr lang="nb-NO" dirty="0" smtClean="0"/>
              <a:t>F.eks. prosedyreøvelse, presentasjon/formidling, rådgivning (</a:t>
            </a:r>
            <a:r>
              <a:rPr lang="nb-NO" dirty="0" err="1" smtClean="0"/>
              <a:t>clinic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F.eks. </a:t>
            </a:r>
            <a:r>
              <a:rPr lang="nb-NO" dirty="0"/>
              <a:t>u</a:t>
            </a:r>
            <a:r>
              <a:rPr lang="nb-NO" dirty="0" smtClean="0"/>
              <a:t>tforme avtaler og lovtekster, ikke bare </a:t>
            </a:r>
            <a:r>
              <a:rPr lang="nb-NO" dirty="0" smtClean="0"/>
              <a:t>tolke/løse konflikter</a:t>
            </a:r>
            <a:endParaRPr lang="nb-NO" dirty="0" smtClean="0"/>
          </a:p>
          <a:p>
            <a:r>
              <a:rPr lang="nb-NO" dirty="0" smtClean="0"/>
              <a:t>Fordeler:</a:t>
            </a:r>
          </a:p>
          <a:p>
            <a:pPr lvl="1"/>
            <a:r>
              <a:rPr lang="nb-NO" dirty="0" smtClean="0"/>
              <a:t>Mer </a:t>
            </a:r>
            <a:r>
              <a:rPr lang="nb-NO" dirty="0" smtClean="0"/>
              <a:t>variert læring</a:t>
            </a:r>
          </a:p>
          <a:p>
            <a:pPr lvl="1"/>
            <a:r>
              <a:rPr lang="nb-NO" dirty="0" smtClean="0"/>
              <a:t>Mer intens læring</a:t>
            </a:r>
          </a:p>
          <a:p>
            <a:pPr lvl="1"/>
            <a:r>
              <a:rPr lang="nb-NO" dirty="0" smtClean="0"/>
              <a:t>Mer engasjerende </a:t>
            </a:r>
            <a:r>
              <a:rPr lang="nb-NO" dirty="0" smtClean="0"/>
              <a:t>læring</a:t>
            </a:r>
          </a:p>
          <a:p>
            <a:r>
              <a:rPr lang="nb-NO" dirty="0" smtClean="0"/>
              <a:t>Samarbeid med fakultetets SFU CELL</a:t>
            </a:r>
          </a:p>
          <a:p>
            <a:pPr lvl="1"/>
            <a:r>
              <a:rPr lang="nb-NO" dirty="0">
                <a:hlinkClick r:id="rId2"/>
              </a:rPr>
              <a:t>https://www.jus.uio.no/cell</a:t>
            </a:r>
            <a:r>
              <a:rPr lang="nb-NO" dirty="0" smtClean="0">
                <a:hlinkClick r:id="rId2"/>
              </a:rPr>
              <a:t>/</a:t>
            </a:r>
            <a:r>
              <a:rPr lang="nb-NO" dirty="0" smtClean="0"/>
              <a:t> 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161575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Tilnærming til EØS-perspektivet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Forstå når regler i </a:t>
            </a:r>
            <a:r>
              <a:rPr lang="nb-NO" u="sng" dirty="0" smtClean="0"/>
              <a:t>hoveddelen</a:t>
            </a:r>
            <a:r>
              <a:rPr lang="nb-NO" dirty="0" smtClean="0"/>
              <a:t> utløses</a:t>
            </a:r>
          </a:p>
          <a:p>
            <a:pPr lvl="1"/>
            <a:r>
              <a:rPr lang="nb-NO" dirty="0" smtClean="0"/>
              <a:t>Utfordring knyttet til EØS-arbeid i forvaltningen: Overfokusert på detaljregler i sekundærlovgivning, eks. NAV</a:t>
            </a:r>
          </a:p>
          <a:p>
            <a:pPr lvl="1"/>
            <a:r>
              <a:rPr lang="nb-NO" dirty="0" smtClean="0"/>
              <a:t>Direktivregulering kan introduseres som trinn 2 i en ferdighetsøvelse</a:t>
            </a:r>
          </a:p>
          <a:p>
            <a:pPr lvl="2"/>
            <a:r>
              <a:rPr lang="nb-NO" dirty="0" smtClean="0"/>
              <a:t>Utvikle forståelse for EØS-rettens arkitektur</a:t>
            </a:r>
          </a:p>
          <a:p>
            <a:r>
              <a:rPr lang="nb-NO" dirty="0" smtClean="0"/>
              <a:t>Aktørperspektiv</a:t>
            </a:r>
          </a:p>
          <a:p>
            <a:pPr lvl="1"/>
            <a:r>
              <a:rPr lang="nb-NO" dirty="0" smtClean="0"/>
              <a:t>Stille seg "utenfor" norsk rett og "se inn"</a:t>
            </a:r>
          </a:p>
          <a:p>
            <a:pPr lvl="1"/>
            <a:r>
              <a:rPr lang="nb-NO" dirty="0" smtClean="0"/>
              <a:t>Motsatt: Ta utgangspunkt i et tradisjonelt internrettslig verdensbilde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7300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Case/rollespill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Deltakerne deles inn i grupper</a:t>
            </a:r>
          </a:p>
          <a:p>
            <a:pPr lvl="1"/>
            <a:r>
              <a:rPr lang="nb-NO" dirty="0" smtClean="0"/>
              <a:t>Hver gruppe representerer én aktørs perspektiv</a:t>
            </a:r>
          </a:p>
          <a:p>
            <a:pPr lvl="2"/>
            <a:r>
              <a:rPr lang="nb-NO" dirty="0" smtClean="0"/>
              <a:t>F.eks. utenlands tjenesteyter, norsk trygdet person, norsk tjenesteyter, arbeidsinnvandrer, norsk offentlig myndighet osv. </a:t>
            </a:r>
          </a:p>
          <a:p>
            <a:r>
              <a:rPr lang="nb-NO" dirty="0" smtClean="0"/>
              <a:t>Presenteres for praktisk case</a:t>
            </a:r>
          </a:p>
          <a:p>
            <a:r>
              <a:rPr lang="nb-NO" dirty="0" smtClean="0"/>
              <a:t>Diskutere i grupper, hver gruppe presenterer </a:t>
            </a:r>
          </a:p>
          <a:p>
            <a:pPr lvl="1"/>
            <a:r>
              <a:rPr lang="nb-NO" dirty="0" smtClean="0"/>
              <a:t>Hvorfor aktørens interesser påvirkes negativt/ikke påvirkes/påvirkes positivt av nasjonale regler</a:t>
            </a:r>
          </a:p>
          <a:p>
            <a:pPr lvl="1"/>
            <a:r>
              <a:rPr lang="nb-NO" dirty="0" smtClean="0"/>
              <a:t>Argumentere for aktørens interesser ut fra EØS-regler</a:t>
            </a:r>
          </a:p>
          <a:p>
            <a:r>
              <a:rPr lang="nb-NO" dirty="0" smtClean="0"/>
              <a:t>Trinn 2</a:t>
            </a:r>
          </a:p>
          <a:p>
            <a:pPr lvl="1"/>
            <a:r>
              <a:rPr lang="nb-NO" dirty="0" smtClean="0"/>
              <a:t>Mer spisset arena f.eks. prosedyrekonkurranse</a:t>
            </a:r>
          </a:p>
          <a:p>
            <a:pPr lvl="1"/>
            <a:r>
              <a:rPr lang="nb-NO" dirty="0" smtClean="0"/>
              <a:t>Etterarbeid, utforme EØS-konform løsning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185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Noen eksempler </a:t>
            </a:r>
            <a:r>
              <a:rPr lang="nb-NO" dirty="0" smtClean="0"/>
              <a:t>på mulige cases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Lov om små elektriske kjøretøy</a:t>
            </a:r>
          </a:p>
          <a:p>
            <a:pPr lvl="1"/>
            <a:r>
              <a:rPr lang="nb-NO" dirty="0" smtClean="0"/>
              <a:t>4F, tjenestedirektivet</a:t>
            </a:r>
          </a:p>
          <a:p>
            <a:r>
              <a:rPr lang="nb-NO" dirty="0" smtClean="0"/>
              <a:t>Intervensjon i kraftmarkedet</a:t>
            </a:r>
          </a:p>
          <a:p>
            <a:pPr lvl="1"/>
            <a:r>
              <a:rPr lang="nb-NO" dirty="0" smtClean="0"/>
              <a:t>4F, statsstøtte, SGEI, tjenestedirektivet, energimarkedspakker</a:t>
            </a:r>
          </a:p>
          <a:p>
            <a:r>
              <a:rPr lang="nb-NO" dirty="0" smtClean="0"/>
              <a:t>Folkehelsemeldingen: Forbud mot salg av snus på internett</a:t>
            </a:r>
          </a:p>
          <a:p>
            <a:pPr lvl="1"/>
            <a:r>
              <a:rPr lang="nb-NO" dirty="0" smtClean="0"/>
              <a:t>4F, tobakksdirektivet, tjenestedirektivet</a:t>
            </a:r>
          </a:p>
          <a:p>
            <a:r>
              <a:rPr lang="nb-NO" dirty="0" smtClean="0"/>
              <a:t>Innføring av produsentansvar i avfallsforskriften</a:t>
            </a:r>
          </a:p>
          <a:p>
            <a:pPr lvl="1"/>
            <a:r>
              <a:rPr lang="nb-NO" dirty="0" smtClean="0"/>
              <a:t>4F, Revidert rammedirektiv avfall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483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Undervisningsopplegg basert på prinsipper om </a:t>
            </a:r>
            <a:r>
              <a:rPr lang="nb-NO" dirty="0" err="1" smtClean="0"/>
              <a:t>erfaringsbasert</a:t>
            </a:r>
            <a:r>
              <a:rPr lang="nb-NO" dirty="0" smtClean="0"/>
              <a:t> læring</a:t>
            </a:r>
          </a:p>
          <a:p>
            <a:r>
              <a:rPr lang="nb-NO" dirty="0" smtClean="0"/>
              <a:t>Utvikle ferdigheter i å avdekke hvordan EØS-retten virker i konkrete saksforhold</a:t>
            </a:r>
          </a:p>
          <a:p>
            <a:pPr lvl="1"/>
            <a:r>
              <a:rPr lang="nb-NO" dirty="0" smtClean="0"/>
              <a:t>Pedagogisk grep: Fokus på EØS-rettens betydning for aktørers rettigheter og plikter</a:t>
            </a:r>
          </a:p>
          <a:p>
            <a:r>
              <a:rPr lang="nb-NO" dirty="0" smtClean="0"/>
              <a:t>Utvikle forståelsen for samspillet mellom "lagene" i EØS-retten</a:t>
            </a:r>
          </a:p>
          <a:p>
            <a:r>
              <a:rPr lang="nb-NO" dirty="0" smtClean="0"/>
              <a:t>Utvikle ferdigheter i å utforme regelverk på EØS-konform måte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8246722"/>
      </p:ext>
    </p:extLst>
  </p:cSld>
  <p:clrMapOvr>
    <a:masterClrMapping/>
  </p:clrMapOvr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juridisk-labyrint-16x10.pptx" id="{9A1C1BE1-C9AE-4FD1-828E-1901DEE047EA}" vid="{C06F6BBD-AC60-4BEE-BE54-C4C4E3517C6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ifp-presentasjon-no-labyrint-16x10</Template>
  <TotalTime>554</TotalTime>
  <Words>421</Words>
  <Application>Microsoft Office PowerPoint</Application>
  <PresentationFormat>On-screen Show (16:10)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ヒラギノ角ゴ Pro W3</vt:lpstr>
      <vt:lpstr>BioViten-Norsk16_10</vt:lpstr>
      <vt:lpstr>Prof. dr. juris Erling Hjelmeng, 9. oktober 2023</vt:lpstr>
      <vt:lpstr>Utfordringer</vt:lpstr>
      <vt:lpstr>WP 4: Målsetning å utvikle et undervisningsopplegg</vt:lpstr>
      <vt:lpstr>Ferdighets-/erfaringsbasert undervisning</vt:lpstr>
      <vt:lpstr>Tilnærming til EØS-perspektivet</vt:lpstr>
      <vt:lpstr>Case/rollespill</vt:lpstr>
      <vt:lpstr>Noen eksempler på mulige cases</vt:lpstr>
      <vt:lpstr>Oppsummering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dr. juris Erling Hjelmeng, 6. mai 2022</dc:title>
  <dc:creator>Erling Johan Hjelmeng</dc:creator>
  <cp:lastModifiedBy>Erling Hjelmeng</cp:lastModifiedBy>
  <cp:revision>21</cp:revision>
  <dcterms:created xsi:type="dcterms:W3CDTF">2022-05-05T11:17:48Z</dcterms:created>
  <dcterms:modified xsi:type="dcterms:W3CDTF">2023-10-08T12:59:05Z</dcterms:modified>
</cp:coreProperties>
</file>