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61" r:id="rId6"/>
    <p:sldId id="259" r:id="rId7"/>
    <p:sldId id="262" r:id="rId8"/>
    <p:sldId id="263" r:id="rId9"/>
    <p:sldId id="264" r:id="rId10"/>
    <p:sldId id="265" r:id="rId11"/>
    <p:sldId id="266" r:id="rId12"/>
    <p:sldId id="267"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5" autoAdjust="0"/>
    <p:restoredTop sz="94660"/>
  </p:normalViewPr>
  <p:slideViewPr>
    <p:cSldViewPr snapToGrid="0">
      <p:cViewPr varScale="1">
        <p:scale>
          <a:sx n="144" d="100"/>
          <a:sy n="144" d="100"/>
        </p:scale>
        <p:origin x="208" y="4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8422C4-6E6E-4C17-B52E-57E49E43D1A5}"/>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2BACF994-F1A6-474D-980C-5F3E150821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2D076420-AC0B-4C9C-BF65-ED9C9AC1FD1D}"/>
              </a:ext>
            </a:extLst>
          </p:cNvPr>
          <p:cNvSpPr>
            <a:spLocks noGrp="1"/>
          </p:cNvSpPr>
          <p:nvPr>
            <p:ph type="dt" sz="half" idx="10"/>
          </p:nvPr>
        </p:nvSpPr>
        <p:spPr/>
        <p:txBody>
          <a:bodyPr/>
          <a:lstStyle/>
          <a:p>
            <a:fld id="{D14BC914-130B-476A-A0DA-A6EC3205902F}" type="datetimeFigureOut">
              <a:rPr lang="nb-NO" smtClean="0"/>
              <a:t>10.12.2018</a:t>
            </a:fld>
            <a:endParaRPr lang="nb-NO"/>
          </a:p>
        </p:txBody>
      </p:sp>
      <p:sp>
        <p:nvSpPr>
          <p:cNvPr id="5" name="Plassholder for bunntekst 4">
            <a:extLst>
              <a:ext uri="{FF2B5EF4-FFF2-40B4-BE49-F238E27FC236}">
                <a16:creationId xmlns:a16="http://schemas.microsoft.com/office/drawing/2014/main" id="{B5C77776-95B5-40E3-8773-3C007DF1BE4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46B9627-48C9-4632-A73B-4D4BBD3C3B14}"/>
              </a:ext>
            </a:extLst>
          </p:cNvPr>
          <p:cNvSpPr>
            <a:spLocks noGrp="1"/>
          </p:cNvSpPr>
          <p:nvPr>
            <p:ph type="sldNum" sz="quarter" idx="12"/>
          </p:nvPr>
        </p:nvSpPr>
        <p:spPr/>
        <p:txBody>
          <a:bodyPr/>
          <a:lstStyle/>
          <a:p>
            <a:fld id="{978AE3F0-C57F-4AA4-A2A2-EB39CAADA243}" type="slidenum">
              <a:rPr lang="nb-NO" smtClean="0"/>
              <a:t>‹#›</a:t>
            </a:fld>
            <a:endParaRPr lang="nb-NO"/>
          </a:p>
        </p:txBody>
      </p:sp>
    </p:spTree>
    <p:extLst>
      <p:ext uri="{BB962C8B-B14F-4D97-AF65-F5344CB8AC3E}">
        <p14:creationId xmlns:p14="http://schemas.microsoft.com/office/powerpoint/2010/main" val="123652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C374B29-FE8D-4E80-A522-14CA1444918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6646984-413C-49D6-92B1-0F89B11A9FD1}"/>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90D63FC-F1F4-4EE4-A19E-C852210905B6}"/>
              </a:ext>
            </a:extLst>
          </p:cNvPr>
          <p:cNvSpPr>
            <a:spLocks noGrp="1"/>
          </p:cNvSpPr>
          <p:nvPr>
            <p:ph type="dt" sz="half" idx="10"/>
          </p:nvPr>
        </p:nvSpPr>
        <p:spPr/>
        <p:txBody>
          <a:bodyPr/>
          <a:lstStyle/>
          <a:p>
            <a:fld id="{D14BC914-130B-476A-A0DA-A6EC3205902F}" type="datetimeFigureOut">
              <a:rPr lang="nb-NO" smtClean="0"/>
              <a:t>10.12.2018</a:t>
            </a:fld>
            <a:endParaRPr lang="nb-NO"/>
          </a:p>
        </p:txBody>
      </p:sp>
      <p:sp>
        <p:nvSpPr>
          <p:cNvPr id="5" name="Plassholder for bunntekst 4">
            <a:extLst>
              <a:ext uri="{FF2B5EF4-FFF2-40B4-BE49-F238E27FC236}">
                <a16:creationId xmlns:a16="http://schemas.microsoft.com/office/drawing/2014/main" id="{48DE8E85-9F1B-4022-B937-85855829E53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239799D-D168-4643-BB90-F73C0D1171EF}"/>
              </a:ext>
            </a:extLst>
          </p:cNvPr>
          <p:cNvSpPr>
            <a:spLocks noGrp="1"/>
          </p:cNvSpPr>
          <p:nvPr>
            <p:ph type="sldNum" sz="quarter" idx="12"/>
          </p:nvPr>
        </p:nvSpPr>
        <p:spPr/>
        <p:txBody>
          <a:bodyPr/>
          <a:lstStyle/>
          <a:p>
            <a:fld id="{978AE3F0-C57F-4AA4-A2A2-EB39CAADA243}" type="slidenum">
              <a:rPr lang="nb-NO" smtClean="0"/>
              <a:t>‹#›</a:t>
            </a:fld>
            <a:endParaRPr lang="nb-NO"/>
          </a:p>
        </p:txBody>
      </p:sp>
    </p:spTree>
    <p:extLst>
      <p:ext uri="{BB962C8B-B14F-4D97-AF65-F5344CB8AC3E}">
        <p14:creationId xmlns:p14="http://schemas.microsoft.com/office/powerpoint/2010/main" val="4254960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D30BA46-3D54-47A9-8859-5ACEDB1C0238}"/>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2387B6E0-62F6-410C-BAAA-C467804E0A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1A4A521A-714A-4E7D-BC21-2B1DE0A15703}"/>
              </a:ext>
            </a:extLst>
          </p:cNvPr>
          <p:cNvSpPr>
            <a:spLocks noGrp="1"/>
          </p:cNvSpPr>
          <p:nvPr>
            <p:ph type="dt" sz="half" idx="10"/>
          </p:nvPr>
        </p:nvSpPr>
        <p:spPr/>
        <p:txBody>
          <a:bodyPr/>
          <a:lstStyle/>
          <a:p>
            <a:fld id="{D14BC914-130B-476A-A0DA-A6EC3205902F}" type="datetimeFigureOut">
              <a:rPr lang="nb-NO" smtClean="0"/>
              <a:t>10.12.2018</a:t>
            </a:fld>
            <a:endParaRPr lang="nb-NO"/>
          </a:p>
        </p:txBody>
      </p:sp>
      <p:sp>
        <p:nvSpPr>
          <p:cNvPr id="5" name="Plassholder for bunntekst 4">
            <a:extLst>
              <a:ext uri="{FF2B5EF4-FFF2-40B4-BE49-F238E27FC236}">
                <a16:creationId xmlns:a16="http://schemas.microsoft.com/office/drawing/2014/main" id="{F580331B-0DB5-49CD-A8C2-18F1E9186F1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931787B-D1E9-4DAC-BBD3-896F14121930}"/>
              </a:ext>
            </a:extLst>
          </p:cNvPr>
          <p:cNvSpPr>
            <a:spLocks noGrp="1"/>
          </p:cNvSpPr>
          <p:nvPr>
            <p:ph type="sldNum" sz="quarter" idx="12"/>
          </p:nvPr>
        </p:nvSpPr>
        <p:spPr/>
        <p:txBody>
          <a:bodyPr/>
          <a:lstStyle/>
          <a:p>
            <a:fld id="{978AE3F0-C57F-4AA4-A2A2-EB39CAADA243}" type="slidenum">
              <a:rPr lang="nb-NO" smtClean="0"/>
              <a:t>‹#›</a:t>
            </a:fld>
            <a:endParaRPr lang="nb-NO"/>
          </a:p>
        </p:txBody>
      </p:sp>
    </p:spTree>
    <p:extLst>
      <p:ext uri="{BB962C8B-B14F-4D97-AF65-F5344CB8AC3E}">
        <p14:creationId xmlns:p14="http://schemas.microsoft.com/office/powerpoint/2010/main" val="2157372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8E4761-334B-4D37-9E23-344C8332781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2890CB6-7482-4951-8F61-D042AD8DBAB1}"/>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CCAAC79F-AE6C-4BDB-9BA6-AC7E98F948E2}"/>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1047733F-51FD-4847-98A8-09091628B2CB}"/>
              </a:ext>
            </a:extLst>
          </p:cNvPr>
          <p:cNvSpPr>
            <a:spLocks noGrp="1"/>
          </p:cNvSpPr>
          <p:nvPr>
            <p:ph type="dt" sz="half" idx="10"/>
          </p:nvPr>
        </p:nvSpPr>
        <p:spPr/>
        <p:txBody>
          <a:bodyPr/>
          <a:lstStyle/>
          <a:p>
            <a:fld id="{D14BC914-130B-476A-A0DA-A6EC3205902F}" type="datetimeFigureOut">
              <a:rPr lang="nb-NO" smtClean="0"/>
              <a:t>10.12.2018</a:t>
            </a:fld>
            <a:endParaRPr lang="nb-NO"/>
          </a:p>
        </p:txBody>
      </p:sp>
      <p:sp>
        <p:nvSpPr>
          <p:cNvPr id="6" name="Plassholder for bunntekst 5">
            <a:extLst>
              <a:ext uri="{FF2B5EF4-FFF2-40B4-BE49-F238E27FC236}">
                <a16:creationId xmlns:a16="http://schemas.microsoft.com/office/drawing/2014/main" id="{1E5C5028-1320-41E6-8156-A5B100C687F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2B98C6E-59A9-400C-B755-547CCB0A9AE9}"/>
              </a:ext>
            </a:extLst>
          </p:cNvPr>
          <p:cNvSpPr>
            <a:spLocks noGrp="1"/>
          </p:cNvSpPr>
          <p:nvPr>
            <p:ph type="sldNum" sz="quarter" idx="12"/>
          </p:nvPr>
        </p:nvSpPr>
        <p:spPr/>
        <p:txBody>
          <a:bodyPr/>
          <a:lstStyle/>
          <a:p>
            <a:fld id="{978AE3F0-C57F-4AA4-A2A2-EB39CAADA243}" type="slidenum">
              <a:rPr lang="nb-NO" smtClean="0"/>
              <a:t>‹#›</a:t>
            </a:fld>
            <a:endParaRPr lang="nb-NO"/>
          </a:p>
        </p:txBody>
      </p:sp>
    </p:spTree>
    <p:extLst>
      <p:ext uri="{BB962C8B-B14F-4D97-AF65-F5344CB8AC3E}">
        <p14:creationId xmlns:p14="http://schemas.microsoft.com/office/powerpoint/2010/main" val="1207918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A82798-1431-498E-AD1A-02EAD296B350}"/>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76C95DB3-4834-47E4-90B6-76A44A40C7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277BEDA7-DC59-4D72-8DE6-A5DD2A4B7EF4}"/>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952BFC48-7129-4457-AE73-5D5B9AE012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179E0DCB-9E4A-4250-A80B-6DDD01E9700F}"/>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6C0591F-625D-42D4-B055-A5138ADEF1AE}"/>
              </a:ext>
            </a:extLst>
          </p:cNvPr>
          <p:cNvSpPr>
            <a:spLocks noGrp="1"/>
          </p:cNvSpPr>
          <p:nvPr>
            <p:ph type="dt" sz="half" idx="10"/>
          </p:nvPr>
        </p:nvSpPr>
        <p:spPr/>
        <p:txBody>
          <a:bodyPr/>
          <a:lstStyle/>
          <a:p>
            <a:fld id="{D14BC914-130B-476A-A0DA-A6EC3205902F}" type="datetimeFigureOut">
              <a:rPr lang="nb-NO" smtClean="0"/>
              <a:t>10.12.2018</a:t>
            </a:fld>
            <a:endParaRPr lang="nb-NO"/>
          </a:p>
        </p:txBody>
      </p:sp>
      <p:sp>
        <p:nvSpPr>
          <p:cNvPr id="8" name="Plassholder for bunntekst 7">
            <a:extLst>
              <a:ext uri="{FF2B5EF4-FFF2-40B4-BE49-F238E27FC236}">
                <a16:creationId xmlns:a16="http://schemas.microsoft.com/office/drawing/2014/main" id="{02515D7E-7CC9-4CB2-B472-D718DCC9EC8A}"/>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1C2CEA42-5782-4932-94CD-AF8D2587F091}"/>
              </a:ext>
            </a:extLst>
          </p:cNvPr>
          <p:cNvSpPr>
            <a:spLocks noGrp="1"/>
          </p:cNvSpPr>
          <p:nvPr>
            <p:ph type="sldNum" sz="quarter" idx="12"/>
          </p:nvPr>
        </p:nvSpPr>
        <p:spPr/>
        <p:txBody>
          <a:bodyPr/>
          <a:lstStyle/>
          <a:p>
            <a:fld id="{978AE3F0-C57F-4AA4-A2A2-EB39CAADA243}" type="slidenum">
              <a:rPr lang="nb-NO" smtClean="0"/>
              <a:t>‹#›</a:t>
            </a:fld>
            <a:endParaRPr lang="nb-NO"/>
          </a:p>
        </p:txBody>
      </p:sp>
    </p:spTree>
    <p:extLst>
      <p:ext uri="{BB962C8B-B14F-4D97-AF65-F5344CB8AC3E}">
        <p14:creationId xmlns:p14="http://schemas.microsoft.com/office/powerpoint/2010/main" val="3007510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393B24-863F-44EE-8142-0B28256DE94D}"/>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2C7E061C-73EC-461A-A571-BF5794974A1B}"/>
              </a:ext>
            </a:extLst>
          </p:cNvPr>
          <p:cNvSpPr>
            <a:spLocks noGrp="1"/>
          </p:cNvSpPr>
          <p:nvPr>
            <p:ph type="dt" sz="half" idx="10"/>
          </p:nvPr>
        </p:nvSpPr>
        <p:spPr/>
        <p:txBody>
          <a:bodyPr/>
          <a:lstStyle/>
          <a:p>
            <a:fld id="{D14BC914-130B-476A-A0DA-A6EC3205902F}" type="datetimeFigureOut">
              <a:rPr lang="nb-NO" smtClean="0"/>
              <a:t>10.12.2018</a:t>
            </a:fld>
            <a:endParaRPr lang="nb-NO"/>
          </a:p>
        </p:txBody>
      </p:sp>
      <p:sp>
        <p:nvSpPr>
          <p:cNvPr id="4" name="Plassholder for bunntekst 3">
            <a:extLst>
              <a:ext uri="{FF2B5EF4-FFF2-40B4-BE49-F238E27FC236}">
                <a16:creationId xmlns:a16="http://schemas.microsoft.com/office/drawing/2014/main" id="{635FA6D5-5972-4578-9F16-B85906082D1C}"/>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908EEADA-A68F-42EE-989C-AEF3261C68D9}"/>
              </a:ext>
            </a:extLst>
          </p:cNvPr>
          <p:cNvSpPr>
            <a:spLocks noGrp="1"/>
          </p:cNvSpPr>
          <p:nvPr>
            <p:ph type="sldNum" sz="quarter" idx="12"/>
          </p:nvPr>
        </p:nvSpPr>
        <p:spPr/>
        <p:txBody>
          <a:bodyPr/>
          <a:lstStyle/>
          <a:p>
            <a:fld id="{978AE3F0-C57F-4AA4-A2A2-EB39CAADA243}" type="slidenum">
              <a:rPr lang="nb-NO" smtClean="0"/>
              <a:t>‹#›</a:t>
            </a:fld>
            <a:endParaRPr lang="nb-NO"/>
          </a:p>
        </p:txBody>
      </p:sp>
    </p:spTree>
    <p:extLst>
      <p:ext uri="{BB962C8B-B14F-4D97-AF65-F5344CB8AC3E}">
        <p14:creationId xmlns:p14="http://schemas.microsoft.com/office/powerpoint/2010/main" val="1690207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20B58DD-2F65-4AA0-80AF-2A4CC48E4399}"/>
              </a:ext>
            </a:extLst>
          </p:cNvPr>
          <p:cNvSpPr>
            <a:spLocks noGrp="1"/>
          </p:cNvSpPr>
          <p:nvPr>
            <p:ph type="dt" sz="half" idx="10"/>
          </p:nvPr>
        </p:nvSpPr>
        <p:spPr/>
        <p:txBody>
          <a:bodyPr/>
          <a:lstStyle/>
          <a:p>
            <a:fld id="{D14BC914-130B-476A-A0DA-A6EC3205902F}" type="datetimeFigureOut">
              <a:rPr lang="nb-NO" smtClean="0"/>
              <a:t>10.12.2018</a:t>
            </a:fld>
            <a:endParaRPr lang="nb-NO"/>
          </a:p>
        </p:txBody>
      </p:sp>
      <p:sp>
        <p:nvSpPr>
          <p:cNvPr id="3" name="Plassholder for bunntekst 2">
            <a:extLst>
              <a:ext uri="{FF2B5EF4-FFF2-40B4-BE49-F238E27FC236}">
                <a16:creationId xmlns:a16="http://schemas.microsoft.com/office/drawing/2014/main" id="{B493F0DE-A2BF-44CE-A8F4-F52A95ED37BC}"/>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D3A25694-522A-48E7-A8C2-7792BB3BFEB2}"/>
              </a:ext>
            </a:extLst>
          </p:cNvPr>
          <p:cNvSpPr>
            <a:spLocks noGrp="1"/>
          </p:cNvSpPr>
          <p:nvPr>
            <p:ph type="sldNum" sz="quarter" idx="12"/>
          </p:nvPr>
        </p:nvSpPr>
        <p:spPr/>
        <p:txBody>
          <a:bodyPr/>
          <a:lstStyle/>
          <a:p>
            <a:fld id="{978AE3F0-C57F-4AA4-A2A2-EB39CAADA243}" type="slidenum">
              <a:rPr lang="nb-NO" smtClean="0"/>
              <a:t>‹#›</a:t>
            </a:fld>
            <a:endParaRPr lang="nb-NO"/>
          </a:p>
        </p:txBody>
      </p:sp>
    </p:spTree>
    <p:extLst>
      <p:ext uri="{BB962C8B-B14F-4D97-AF65-F5344CB8AC3E}">
        <p14:creationId xmlns:p14="http://schemas.microsoft.com/office/powerpoint/2010/main" val="586801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B22068-7DBF-4853-B24A-B8DD1D382BD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7BA328A2-CDD0-4113-9C49-A21661BA29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51B2620C-BB12-4A97-9E60-9F44ECC2DE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5D30B127-9F38-4688-92BD-1CC70198B177}"/>
              </a:ext>
            </a:extLst>
          </p:cNvPr>
          <p:cNvSpPr>
            <a:spLocks noGrp="1"/>
          </p:cNvSpPr>
          <p:nvPr>
            <p:ph type="dt" sz="half" idx="10"/>
          </p:nvPr>
        </p:nvSpPr>
        <p:spPr/>
        <p:txBody>
          <a:bodyPr/>
          <a:lstStyle/>
          <a:p>
            <a:fld id="{D14BC914-130B-476A-A0DA-A6EC3205902F}" type="datetimeFigureOut">
              <a:rPr lang="nb-NO" smtClean="0"/>
              <a:t>10.12.2018</a:t>
            </a:fld>
            <a:endParaRPr lang="nb-NO"/>
          </a:p>
        </p:txBody>
      </p:sp>
      <p:sp>
        <p:nvSpPr>
          <p:cNvPr id="6" name="Plassholder for bunntekst 5">
            <a:extLst>
              <a:ext uri="{FF2B5EF4-FFF2-40B4-BE49-F238E27FC236}">
                <a16:creationId xmlns:a16="http://schemas.microsoft.com/office/drawing/2014/main" id="{C0F54976-0DA3-4A9B-91EF-3C84C10A736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1A10EF7-6210-454D-A210-A848122E3E20}"/>
              </a:ext>
            </a:extLst>
          </p:cNvPr>
          <p:cNvSpPr>
            <a:spLocks noGrp="1"/>
          </p:cNvSpPr>
          <p:nvPr>
            <p:ph type="sldNum" sz="quarter" idx="12"/>
          </p:nvPr>
        </p:nvSpPr>
        <p:spPr/>
        <p:txBody>
          <a:bodyPr/>
          <a:lstStyle/>
          <a:p>
            <a:fld id="{978AE3F0-C57F-4AA4-A2A2-EB39CAADA243}" type="slidenum">
              <a:rPr lang="nb-NO" smtClean="0"/>
              <a:t>‹#›</a:t>
            </a:fld>
            <a:endParaRPr lang="nb-NO"/>
          </a:p>
        </p:txBody>
      </p:sp>
    </p:spTree>
    <p:extLst>
      <p:ext uri="{BB962C8B-B14F-4D97-AF65-F5344CB8AC3E}">
        <p14:creationId xmlns:p14="http://schemas.microsoft.com/office/powerpoint/2010/main" val="599201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E08F59-B17E-4795-A26B-E8C2339D57D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D9F0E2C5-45E2-4081-B207-868B1B16BC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5EA5B85-824E-4185-9252-628DCD30DC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1141100F-FD8F-4EA5-9BED-7455FBD09FE7}"/>
              </a:ext>
            </a:extLst>
          </p:cNvPr>
          <p:cNvSpPr>
            <a:spLocks noGrp="1"/>
          </p:cNvSpPr>
          <p:nvPr>
            <p:ph type="dt" sz="half" idx="10"/>
          </p:nvPr>
        </p:nvSpPr>
        <p:spPr/>
        <p:txBody>
          <a:bodyPr/>
          <a:lstStyle/>
          <a:p>
            <a:fld id="{D14BC914-130B-476A-A0DA-A6EC3205902F}" type="datetimeFigureOut">
              <a:rPr lang="nb-NO" smtClean="0"/>
              <a:t>10.12.2018</a:t>
            </a:fld>
            <a:endParaRPr lang="nb-NO"/>
          </a:p>
        </p:txBody>
      </p:sp>
      <p:sp>
        <p:nvSpPr>
          <p:cNvPr id="6" name="Plassholder for bunntekst 5">
            <a:extLst>
              <a:ext uri="{FF2B5EF4-FFF2-40B4-BE49-F238E27FC236}">
                <a16:creationId xmlns:a16="http://schemas.microsoft.com/office/drawing/2014/main" id="{4EC36AA3-1FB0-4224-A53F-80BEE875DC1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D320B5F-8058-4885-B091-0BAF789C2CAC}"/>
              </a:ext>
            </a:extLst>
          </p:cNvPr>
          <p:cNvSpPr>
            <a:spLocks noGrp="1"/>
          </p:cNvSpPr>
          <p:nvPr>
            <p:ph type="sldNum" sz="quarter" idx="12"/>
          </p:nvPr>
        </p:nvSpPr>
        <p:spPr/>
        <p:txBody>
          <a:bodyPr/>
          <a:lstStyle/>
          <a:p>
            <a:fld id="{978AE3F0-C57F-4AA4-A2A2-EB39CAADA243}" type="slidenum">
              <a:rPr lang="nb-NO" smtClean="0"/>
              <a:t>‹#›</a:t>
            </a:fld>
            <a:endParaRPr lang="nb-NO"/>
          </a:p>
        </p:txBody>
      </p:sp>
    </p:spTree>
    <p:extLst>
      <p:ext uri="{BB962C8B-B14F-4D97-AF65-F5344CB8AC3E}">
        <p14:creationId xmlns:p14="http://schemas.microsoft.com/office/powerpoint/2010/main" val="3654475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7B0C18-ABAB-4E61-816E-D11BA269F2B9}"/>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3D74D7E6-102C-4CDB-9FD9-292738C7600B}"/>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F20112A-D35A-4C4F-90D6-6FDAB557E317}"/>
              </a:ext>
            </a:extLst>
          </p:cNvPr>
          <p:cNvSpPr>
            <a:spLocks noGrp="1"/>
          </p:cNvSpPr>
          <p:nvPr>
            <p:ph type="dt" sz="half" idx="10"/>
          </p:nvPr>
        </p:nvSpPr>
        <p:spPr/>
        <p:txBody>
          <a:bodyPr/>
          <a:lstStyle/>
          <a:p>
            <a:fld id="{D14BC914-130B-476A-A0DA-A6EC3205902F}" type="datetimeFigureOut">
              <a:rPr lang="nb-NO" smtClean="0"/>
              <a:t>10.12.2018</a:t>
            </a:fld>
            <a:endParaRPr lang="nb-NO"/>
          </a:p>
        </p:txBody>
      </p:sp>
      <p:sp>
        <p:nvSpPr>
          <p:cNvPr id="5" name="Plassholder for bunntekst 4">
            <a:extLst>
              <a:ext uri="{FF2B5EF4-FFF2-40B4-BE49-F238E27FC236}">
                <a16:creationId xmlns:a16="http://schemas.microsoft.com/office/drawing/2014/main" id="{BE83632C-8CF0-439D-AF75-9C13E2EF5FC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7D12C14-74AD-42C5-BB99-CACA6B97C40B}"/>
              </a:ext>
            </a:extLst>
          </p:cNvPr>
          <p:cNvSpPr>
            <a:spLocks noGrp="1"/>
          </p:cNvSpPr>
          <p:nvPr>
            <p:ph type="sldNum" sz="quarter" idx="12"/>
          </p:nvPr>
        </p:nvSpPr>
        <p:spPr/>
        <p:txBody>
          <a:bodyPr/>
          <a:lstStyle/>
          <a:p>
            <a:fld id="{978AE3F0-C57F-4AA4-A2A2-EB39CAADA243}" type="slidenum">
              <a:rPr lang="nb-NO" smtClean="0"/>
              <a:t>‹#›</a:t>
            </a:fld>
            <a:endParaRPr lang="nb-NO"/>
          </a:p>
        </p:txBody>
      </p:sp>
    </p:spTree>
    <p:extLst>
      <p:ext uri="{BB962C8B-B14F-4D97-AF65-F5344CB8AC3E}">
        <p14:creationId xmlns:p14="http://schemas.microsoft.com/office/powerpoint/2010/main" val="143064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DA7D03F-84F0-4674-8D8C-6933F4ACF927}"/>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BA02D3ED-0531-4DBD-BD34-BB898E01CB04}"/>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C2691DF-6EE2-47D5-84E6-D0FFBA3E920B}"/>
              </a:ext>
            </a:extLst>
          </p:cNvPr>
          <p:cNvSpPr>
            <a:spLocks noGrp="1"/>
          </p:cNvSpPr>
          <p:nvPr>
            <p:ph type="dt" sz="half" idx="10"/>
          </p:nvPr>
        </p:nvSpPr>
        <p:spPr/>
        <p:txBody>
          <a:bodyPr/>
          <a:lstStyle/>
          <a:p>
            <a:fld id="{D14BC914-130B-476A-A0DA-A6EC3205902F}" type="datetimeFigureOut">
              <a:rPr lang="nb-NO" smtClean="0"/>
              <a:t>10.12.2018</a:t>
            </a:fld>
            <a:endParaRPr lang="nb-NO"/>
          </a:p>
        </p:txBody>
      </p:sp>
      <p:sp>
        <p:nvSpPr>
          <p:cNvPr id="5" name="Plassholder for bunntekst 4">
            <a:extLst>
              <a:ext uri="{FF2B5EF4-FFF2-40B4-BE49-F238E27FC236}">
                <a16:creationId xmlns:a16="http://schemas.microsoft.com/office/drawing/2014/main" id="{70B8C44E-CC8B-4CA2-9F8B-24908CDF5CF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B085A8C-87E3-4C60-9663-A4034AC94BAC}"/>
              </a:ext>
            </a:extLst>
          </p:cNvPr>
          <p:cNvSpPr>
            <a:spLocks noGrp="1"/>
          </p:cNvSpPr>
          <p:nvPr>
            <p:ph type="sldNum" sz="quarter" idx="12"/>
          </p:nvPr>
        </p:nvSpPr>
        <p:spPr/>
        <p:txBody>
          <a:bodyPr/>
          <a:lstStyle/>
          <a:p>
            <a:fld id="{978AE3F0-C57F-4AA4-A2A2-EB39CAADA243}" type="slidenum">
              <a:rPr lang="nb-NO" smtClean="0"/>
              <a:t>‹#›</a:t>
            </a:fld>
            <a:endParaRPr lang="nb-NO"/>
          </a:p>
        </p:txBody>
      </p:sp>
    </p:spTree>
    <p:extLst>
      <p:ext uri="{BB962C8B-B14F-4D97-AF65-F5344CB8AC3E}">
        <p14:creationId xmlns:p14="http://schemas.microsoft.com/office/powerpoint/2010/main" val="3351116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DC7446C-6902-4B9F-92A8-5E3523E757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2AEE4CA-EC9D-4DFB-A716-E7A291A689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44A5947-6290-47B1-A424-116C3B962F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4BC914-130B-476A-A0DA-A6EC3205902F}" type="datetimeFigureOut">
              <a:rPr lang="nb-NO" smtClean="0"/>
              <a:t>10.12.2018</a:t>
            </a:fld>
            <a:endParaRPr lang="nb-NO"/>
          </a:p>
        </p:txBody>
      </p:sp>
      <p:sp>
        <p:nvSpPr>
          <p:cNvPr id="5" name="Plassholder for bunntekst 4">
            <a:extLst>
              <a:ext uri="{FF2B5EF4-FFF2-40B4-BE49-F238E27FC236}">
                <a16:creationId xmlns:a16="http://schemas.microsoft.com/office/drawing/2014/main" id="{8D099CA7-2E3F-4997-BE9F-D89F97F31A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0EE5A716-15B5-4B4A-92E2-CA725F94F2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8AE3F0-C57F-4AA4-A2A2-EB39CAADA243}" type="slidenum">
              <a:rPr lang="nb-NO" smtClean="0"/>
              <a:t>‹#›</a:t>
            </a:fld>
            <a:endParaRPr lang="nb-NO"/>
          </a:p>
        </p:txBody>
      </p:sp>
    </p:spTree>
    <p:extLst>
      <p:ext uri="{BB962C8B-B14F-4D97-AF65-F5344CB8AC3E}">
        <p14:creationId xmlns:p14="http://schemas.microsoft.com/office/powerpoint/2010/main" val="3890407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DBCC54-5E0E-4285-9CBA-8900341DF991}"/>
              </a:ext>
            </a:extLst>
          </p:cNvPr>
          <p:cNvSpPr>
            <a:spLocks noGrp="1"/>
          </p:cNvSpPr>
          <p:nvPr>
            <p:ph type="ctrTitle"/>
          </p:nvPr>
        </p:nvSpPr>
        <p:spPr>
          <a:xfrm>
            <a:off x="1285061" y="1051399"/>
            <a:ext cx="9144000" cy="1097601"/>
          </a:xfrm>
        </p:spPr>
        <p:txBody>
          <a:bodyPr>
            <a:normAutofit/>
          </a:bodyPr>
          <a:lstStyle/>
          <a:p>
            <a:r>
              <a:rPr lang="nb-NO" sz="3200" dirty="0">
                <a:solidFill>
                  <a:srgbClr val="C00000"/>
                </a:solidFill>
              </a:rPr>
              <a:t>Prinsippet om lovlig, rettferdig og åpen behandling</a:t>
            </a:r>
            <a:br>
              <a:rPr lang="nb-NO" sz="3200" dirty="0"/>
            </a:br>
            <a:endParaRPr lang="nb-NO" sz="2400" dirty="0"/>
          </a:p>
        </p:txBody>
      </p:sp>
      <p:sp>
        <p:nvSpPr>
          <p:cNvPr id="3" name="Undertittel 2">
            <a:extLst>
              <a:ext uri="{FF2B5EF4-FFF2-40B4-BE49-F238E27FC236}">
                <a16:creationId xmlns:a16="http://schemas.microsoft.com/office/drawing/2014/main" id="{239814A0-7D8E-4421-B915-FD3B03AB97E8}"/>
              </a:ext>
            </a:extLst>
          </p:cNvPr>
          <p:cNvSpPr>
            <a:spLocks noGrp="1"/>
          </p:cNvSpPr>
          <p:nvPr>
            <p:ph type="subTitle" idx="1"/>
          </p:nvPr>
        </p:nvSpPr>
        <p:spPr>
          <a:xfrm>
            <a:off x="1524000" y="3602038"/>
            <a:ext cx="9144000" cy="827518"/>
          </a:xfrm>
        </p:spPr>
        <p:txBody>
          <a:bodyPr>
            <a:normAutofit/>
          </a:bodyPr>
          <a:lstStyle/>
          <a:p>
            <a:r>
              <a:rPr lang="nb-NO" sz="1800" dirty="0"/>
              <a:t>Dag Wiese Schartum,</a:t>
            </a:r>
          </a:p>
          <a:p>
            <a:r>
              <a:rPr lang="nb-NO" sz="1800" dirty="0"/>
              <a:t>SERI</a:t>
            </a:r>
          </a:p>
        </p:txBody>
      </p:sp>
      <p:sp>
        <p:nvSpPr>
          <p:cNvPr id="6" name="TekstSylinder 5">
            <a:extLst>
              <a:ext uri="{FF2B5EF4-FFF2-40B4-BE49-F238E27FC236}">
                <a16:creationId xmlns:a16="http://schemas.microsoft.com/office/drawing/2014/main" id="{614D04CF-F9E0-471D-9F9A-BEDA6B18B5FB}"/>
              </a:ext>
            </a:extLst>
          </p:cNvPr>
          <p:cNvSpPr txBox="1"/>
          <p:nvPr/>
        </p:nvSpPr>
        <p:spPr>
          <a:xfrm>
            <a:off x="3671385" y="1779668"/>
            <a:ext cx="4273286" cy="369332"/>
          </a:xfrm>
          <a:prstGeom prst="rect">
            <a:avLst/>
          </a:prstGeom>
          <a:noFill/>
        </p:spPr>
        <p:txBody>
          <a:bodyPr wrap="none" rtlCol="0">
            <a:spAutoFit/>
          </a:bodyPr>
          <a:lstStyle/>
          <a:p>
            <a:r>
              <a:rPr lang="nb-NO"/>
              <a:t>- og litt generelt om personvernprinsippene</a:t>
            </a:r>
            <a:endParaRPr lang="nb-NO" dirty="0"/>
          </a:p>
        </p:txBody>
      </p:sp>
    </p:spTree>
    <p:extLst>
      <p:ext uri="{BB962C8B-B14F-4D97-AF65-F5344CB8AC3E}">
        <p14:creationId xmlns:p14="http://schemas.microsoft.com/office/powerpoint/2010/main" val="597603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kstSylinder 12">
            <a:extLst>
              <a:ext uri="{FF2B5EF4-FFF2-40B4-BE49-F238E27FC236}">
                <a16:creationId xmlns:a16="http://schemas.microsoft.com/office/drawing/2014/main" id="{D0FFF770-6262-44A6-8C08-F57EF3A21A28}"/>
              </a:ext>
            </a:extLst>
          </p:cNvPr>
          <p:cNvSpPr txBox="1"/>
          <p:nvPr/>
        </p:nvSpPr>
        <p:spPr>
          <a:xfrm>
            <a:off x="928184" y="1232459"/>
            <a:ext cx="3874283" cy="3477875"/>
          </a:xfrm>
          <a:prstGeom prst="rect">
            <a:avLst/>
          </a:prstGeom>
          <a:noFill/>
        </p:spPr>
        <p:txBody>
          <a:bodyPr wrap="square" rtlCol="0">
            <a:spAutoFit/>
          </a:bodyPr>
          <a:lstStyle/>
          <a:p>
            <a:r>
              <a:rPr lang="nb-NO" sz="2200" u="sng" dirty="0">
                <a:latin typeface="Calibri Light" panose="020F0302020204030204" pitchFamily="34" charset="0"/>
                <a:cs typeface="Calibri Light" panose="020F0302020204030204" pitchFamily="34" charset="0"/>
              </a:rPr>
              <a:t>OECD Guidelines (1980/2013)</a:t>
            </a:r>
          </a:p>
          <a:p>
            <a:pPr marL="342900" indent="-342900">
              <a:buFont typeface="Arial" panose="020B0604020202020204" pitchFamily="34" charset="0"/>
              <a:buChar char="•"/>
            </a:pPr>
            <a:r>
              <a:rPr lang="nb-NO" sz="2200" dirty="0" err="1">
                <a:latin typeface="Calibri Light" panose="020F0302020204030204" pitchFamily="34" charset="0"/>
                <a:cs typeface="Calibri Light" panose="020F0302020204030204" pitchFamily="34" charset="0"/>
              </a:rPr>
              <a:t>Openness</a:t>
            </a:r>
            <a:endParaRPr lang="nb-NO" sz="2200" dirty="0">
              <a:latin typeface="Calibri Light" panose="020F0302020204030204" pitchFamily="34" charset="0"/>
              <a:cs typeface="Calibri Light" panose="020F0302020204030204" pitchFamily="34" charset="0"/>
            </a:endParaRPr>
          </a:p>
          <a:p>
            <a:pPr marL="342900" indent="-342900">
              <a:buFont typeface="Arial" panose="020B0604020202020204" pitchFamily="34" charset="0"/>
              <a:buChar char="•"/>
            </a:pPr>
            <a:r>
              <a:rPr lang="nb-NO" sz="2200" dirty="0" err="1">
                <a:latin typeface="Calibri Light" panose="020F0302020204030204" pitchFamily="34" charset="0"/>
                <a:cs typeface="Calibri Light" panose="020F0302020204030204" pitchFamily="34" charset="0"/>
              </a:rPr>
              <a:t>Use</a:t>
            </a:r>
            <a:r>
              <a:rPr lang="nb-NO" sz="2200" dirty="0">
                <a:latin typeface="Calibri Light" panose="020F0302020204030204" pitchFamily="34" charset="0"/>
                <a:cs typeface="Calibri Light" panose="020F0302020204030204" pitchFamily="34" charset="0"/>
              </a:rPr>
              <a:t> </a:t>
            </a:r>
            <a:r>
              <a:rPr lang="nb-NO" sz="2200" dirty="0" err="1">
                <a:latin typeface="Calibri Light" panose="020F0302020204030204" pitchFamily="34" charset="0"/>
                <a:cs typeface="Calibri Light" panose="020F0302020204030204" pitchFamily="34" charset="0"/>
              </a:rPr>
              <a:t>Limitation</a:t>
            </a:r>
            <a:endParaRPr lang="nb-NO" sz="2200" dirty="0">
              <a:latin typeface="Calibri Light" panose="020F0302020204030204" pitchFamily="34" charset="0"/>
              <a:cs typeface="Calibri Light" panose="020F0302020204030204" pitchFamily="34" charset="0"/>
            </a:endParaRPr>
          </a:p>
          <a:p>
            <a:pPr marL="342900" indent="-342900">
              <a:buFont typeface="Arial" panose="020B0604020202020204" pitchFamily="34" charset="0"/>
              <a:buChar char="•"/>
            </a:pPr>
            <a:r>
              <a:rPr lang="nb-NO" sz="2200" dirty="0">
                <a:latin typeface="Calibri Light" panose="020F0302020204030204" pitchFamily="34" charset="0"/>
                <a:cs typeface="Calibri Light" panose="020F0302020204030204" pitchFamily="34" charset="0"/>
              </a:rPr>
              <a:t>Collection </a:t>
            </a:r>
            <a:r>
              <a:rPr lang="nb-NO" sz="2200" dirty="0" err="1">
                <a:latin typeface="Calibri Light" panose="020F0302020204030204" pitchFamily="34" charset="0"/>
                <a:cs typeface="Calibri Light" panose="020F0302020204030204" pitchFamily="34" charset="0"/>
              </a:rPr>
              <a:t>Limitation</a:t>
            </a:r>
            <a:r>
              <a:rPr lang="nb-NO" sz="2200" dirty="0">
                <a:latin typeface="Calibri Light" panose="020F0302020204030204" pitchFamily="34" charset="0"/>
                <a:cs typeface="Calibri Light" panose="020F0302020204030204" pitchFamily="34" charset="0"/>
              </a:rPr>
              <a:t> </a:t>
            </a:r>
          </a:p>
          <a:p>
            <a:pPr marL="342900" indent="-342900">
              <a:buFont typeface="Arial" panose="020B0604020202020204" pitchFamily="34" charset="0"/>
              <a:buChar char="•"/>
            </a:pPr>
            <a:r>
              <a:rPr lang="nb-NO" sz="2200" dirty="0">
                <a:latin typeface="Calibri Light" panose="020F0302020204030204" pitchFamily="34" charset="0"/>
                <a:cs typeface="Calibri Light" panose="020F0302020204030204" pitchFamily="34" charset="0"/>
              </a:rPr>
              <a:t>Purpose </a:t>
            </a:r>
            <a:r>
              <a:rPr lang="nb-NO" sz="2200" dirty="0" err="1">
                <a:latin typeface="Calibri Light" panose="020F0302020204030204" pitchFamily="34" charset="0"/>
                <a:cs typeface="Calibri Light" panose="020F0302020204030204" pitchFamily="34" charset="0"/>
              </a:rPr>
              <a:t>Specification</a:t>
            </a:r>
            <a:endParaRPr lang="nb-NO" sz="2200" dirty="0">
              <a:latin typeface="Calibri Light" panose="020F0302020204030204" pitchFamily="34" charset="0"/>
              <a:cs typeface="Calibri Light" panose="020F0302020204030204" pitchFamily="34" charset="0"/>
            </a:endParaRPr>
          </a:p>
          <a:p>
            <a:pPr marL="342900" indent="-342900">
              <a:buFont typeface="Arial" panose="020B0604020202020204" pitchFamily="34" charset="0"/>
              <a:buChar char="•"/>
            </a:pPr>
            <a:r>
              <a:rPr lang="nb-NO" sz="2200" dirty="0">
                <a:latin typeface="Calibri Light" panose="020F0302020204030204" pitchFamily="34" charset="0"/>
                <a:cs typeface="Calibri Light" panose="020F0302020204030204" pitchFamily="34" charset="0"/>
              </a:rPr>
              <a:t>Data </a:t>
            </a:r>
            <a:r>
              <a:rPr lang="nb-NO" sz="2200" dirty="0" err="1">
                <a:latin typeface="Calibri Light" panose="020F0302020204030204" pitchFamily="34" charset="0"/>
                <a:cs typeface="Calibri Light" panose="020F0302020204030204" pitchFamily="34" charset="0"/>
              </a:rPr>
              <a:t>Quality</a:t>
            </a:r>
            <a:endParaRPr lang="nb-NO" sz="2200" dirty="0">
              <a:latin typeface="Calibri Light" panose="020F0302020204030204" pitchFamily="34" charset="0"/>
              <a:cs typeface="Calibri Light" panose="020F0302020204030204" pitchFamily="34" charset="0"/>
            </a:endParaRPr>
          </a:p>
          <a:p>
            <a:pPr marL="342900" indent="-342900">
              <a:buFont typeface="Arial" panose="020B0604020202020204" pitchFamily="34" charset="0"/>
              <a:buChar char="•"/>
            </a:pPr>
            <a:r>
              <a:rPr lang="nb-NO" sz="2200" dirty="0">
                <a:latin typeface="Calibri Light" panose="020F0302020204030204" pitchFamily="34" charset="0"/>
                <a:cs typeface="Calibri Light" panose="020F0302020204030204" pitchFamily="34" charset="0"/>
              </a:rPr>
              <a:t>Security </a:t>
            </a:r>
            <a:r>
              <a:rPr lang="nb-NO" sz="2200" dirty="0" err="1">
                <a:latin typeface="Calibri Light" panose="020F0302020204030204" pitchFamily="34" charset="0"/>
                <a:cs typeface="Calibri Light" panose="020F0302020204030204" pitchFamily="34" charset="0"/>
              </a:rPr>
              <a:t>Safeguards</a:t>
            </a:r>
            <a:endParaRPr lang="nb-NO" sz="2200" dirty="0">
              <a:latin typeface="Calibri Light" panose="020F0302020204030204" pitchFamily="34" charset="0"/>
              <a:cs typeface="Calibri Light" panose="020F0302020204030204" pitchFamily="34" charset="0"/>
            </a:endParaRPr>
          </a:p>
          <a:p>
            <a:pPr marL="342900" indent="-342900">
              <a:buFont typeface="Arial" panose="020B0604020202020204" pitchFamily="34" charset="0"/>
              <a:buChar char="•"/>
            </a:pPr>
            <a:r>
              <a:rPr lang="nb-NO" sz="2200" dirty="0" err="1">
                <a:latin typeface="Calibri Light" panose="020F0302020204030204" pitchFamily="34" charset="0"/>
                <a:cs typeface="Calibri Light" panose="020F0302020204030204" pitchFamily="34" charset="0"/>
              </a:rPr>
              <a:t>Individual</a:t>
            </a:r>
            <a:r>
              <a:rPr lang="nb-NO" sz="2200" dirty="0">
                <a:latin typeface="Calibri Light" panose="020F0302020204030204" pitchFamily="34" charset="0"/>
                <a:cs typeface="Calibri Light" panose="020F0302020204030204" pitchFamily="34" charset="0"/>
              </a:rPr>
              <a:t> </a:t>
            </a:r>
            <a:r>
              <a:rPr lang="nb-NO" sz="2200" dirty="0" err="1">
                <a:latin typeface="Calibri Light" panose="020F0302020204030204" pitchFamily="34" charset="0"/>
                <a:cs typeface="Calibri Light" panose="020F0302020204030204" pitchFamily="34" charset="0"/>
              </a:rPr>
              <a:t>Participation</a:t>
            </a:r>
            <a:endParaRPr lang="nb-NO" sz="2200" dirty="0">
              <a:latin typeface="Calibri Light" panose="020F0302020204030204" pitchFamily="34" charset="0"/>
              <a:cs typeface="Calibri Light" panose="020F0302020204030204" pitchFamily="34" charset="0"/>
            </a:endParaRPr>
          </a:p>
          <a:p>
            <a:pPr marL="342900" indent="-342900">
              <a:buFont typeface="Arial" panose="020B0604020202020204" pitchFamily="34" charset="0"/>
              <a:buChar char="•"/>
            </a:pPr>
            <a:r>
              <a:rPr lang="nb-NO" sz="2200" dirty="0" err="1">
                <a:latin typeface="Calibri Light" panose="020F0302020204030204" pitchFamily="34" charset="0"/>
                <a:cs typeface="Calibri Light" panose="020F0302020204030204" pitchFamily="34" charset="0"/>
              </a:rPr>
              <a:t>Accountability</a:t>
            </a:r>
            <a:r>
              <a:rPr lang="nb-NO" sz="2200" dirty="0">
                <a:latin typeface="Calibri Light" panose="020F0302020204030204" pitchFamily="34" charset="0"/>
                <a:cs typeface="Calibri Light" panose="020F0302020204030204" pitchFamily="34" charset="0"/>
              </a:rPr>
              <a:t>	</a:t>
            </a:r>
          </a:p>
          <a:p>
            <a:endParaRPr lang="nb-NO" sz="2200" dirty="0">
              <a:latin typeface="Calibri Light" panose="020F0302020204030204" pitchFamily="34" charset="0"/>
              <a:cs typeface="Calibri Light" panose="020F0302020204030204" pitchFamily="34" charset="0"/>
            </a:endParaRPr>
          </a:p>
        </p:txBody>
      </p:sp>
      <p:sp>
        <p:nvSpPr>
          <p:cNvPr id="14" name="TekstSylinder 13">
            <a:extLst>
              <a:ext uri="{FF2B5EF4-FFF2-40B4-BE49-F238E27FC236}">
                <a16:creationId xmlns:a16="http://schemas.microsoft.com/office/drawing/2014/main" id="{1E287B21-4966-4C6D-9CA3-2D480F851F10}"/>
              </a:ext>
            </a:extLst>
          </p:cNvPr>
          <p:cNvSpPr txBox="1"/>
          <p:nvPr/>
        </p:nvSpPr>
        <p:spPr>
          <a:xfrm>
            <a:off x="4969006" y="1290614"/>
            <a:ext cx="6253456" cy="2585323"/>
          </a:xfrm>
          <a:prstGeom prst="rect">
            <a:avLst/>
          </a:prstGeom>
          <a:solidFill>
            <a:schemeClr val="accent4">
              <a:lumMod val="20000"/>
              <a:lumOff val="80000"/>
            </a:schemeClr>
          </a:solidFill>
        </p:spPr>
        <p:txBody>
          <a:bodyPr wrap="square" rtlCol="0">
            <a:spAutoFit/>
          </a:bodyPr>
          <a:lstStyle/>
          <a:p>
            <a:pPr marL="285750" indent="-285750">
              <a:buFont typeface="Arial" panose="020B0604020202020204" pitchFamily="34" charset="0"/>
              <a:buChar char="•"/>
            </a:pPr>
            <a:r>
              <a:rPr lang="nb-NO" dirty="0">
                <a:latin typeface="Calibri Light" panose="020F0302020204030204" pitchFamily="34" charset="0"/>
                <a:cs typeface="Calibri Light" panose="020F0302020204030204" pitchFamily="34" charset="0"/>
              </a:rPr>
              <a:t>Utarbeidet i nær sammenheng med utarbeidelsen av Europarådets personvernkonvensjon (1981)</a:t>
            </a:r>
          </a:p>
          <a:p>
            <a:pPr marL="285750" indent="-285750">
              <a:buFont typeface="Arial" panose="020B0604020202020204" pitchFamily="34" charset="0"/>
              <a:buChar char="•"/>
            </a:pPr>
            <a:r>
              <a:rPr lang="nb-NO" dirty="0">
                <a:latin typeface="Calibri Light" panose="020F0302020204030204" pitchFamily="34" charset="0"/>
                <a:cs typeface="Calibri Light" panose="020F0302020204030204" pitchFamily="34" charset="0"/>
              </a:rPr>
              <a:t>Formål: både å ivareta personvern og hindre hindringer for internasjonal handel (jf. PVF art. 1)</a:t>
            </a:r>
          </a:p>
          <a:p>
            <a:pPr marL="285750" indent="-285750">
              <a:buFont typeface="Arial" panose="020B0604020202020204" pitchFamily="34" charset="0"/>
              <a:buChar char="•"/>
            </a:pPr>
            <a:endParaRPr lang="nb-NO" dirty="0">
              <a:latin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nb-NO" dirty="0">
              <a:latin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nb-NO" dirty="0">
              <a:latin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nb-NO" dirty="0">
              <a:latin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nb-NO" dirty="0">
              <a:latin typeface="Calibri Light" panose="020F0302020204030204" pitchFamily="34" charset="0"/>
              <a:cs typeface="Calibri Light" panose="020F0302020204030204" pitchFamily="34" charset="0"/>
            </a:endParaRPr>
          </a:p>
        </p:txBody>
      </p:sp>
      <p:sp>
        <p:nvSpPr>
          <p:cNvPr id="15" name="Rektangel 14">
            <a:extLst>
              <a:ext uri="{FF2B5EF4-FFF2-40B4-BE49-F238E27FC236}">
                <a16:creationId xmlns:a16="http://schemas.microsoft.com/office/drawing/2014/main" id="{61063BF2-B45B-435E-A875-673FBA79934A}"/>
              </a:ext>
            </a:extLst>
          </p:cNvPr>
          <p:cNvSpPr/>
          <p:nvPr/>
        </p:nvSpPr>
        <p:spPr>
          <a:xfrm>
            <a:off x="4969007" y="2479121"/>
            <a:ext cx="6253455" cy="1477328"/>
          </a:xfrm>
          <a:prstGeom prst="rect">
            <a:avLst/>
          </a:prstGeom>
          <a:solidFill>
            <a:schemeClr val="accent4">
              <a:lumMod val="20000"/>
              <a:lumOff val="80000"/>
            </a:schemeClr>
          </a:solidFill>
        </p:spPr>
        <p:txBody>
          <a:bodyPr wrap="square">
            <a:spAutoFit/>
          </a:bodyPr>
          <a:lstStyle/>
          <a:p>
            <a:pPr marL="285750" indent="-285750">
              <a:buFont typeface="Arial" panose="020B0604020202020204" pitchFamily="34" charset="0"/>
              <a:buChar char="•"/>
            </a:pPr>
            <a:r>
              <a:rPr lang="nb-NO" u="sng" dirty="0"/>
              <a:t>Anbefaling:</a:t>
            </a:r>
            <a:r>
              <a:rPr lang="nb-NO" dirty="0"/>
              <a:t> «</a:t>
            </a:r>
            <a:r>
              <a:rPr lang="en-US" dirty="0"/>
              <a:t>that Member countries take into account in their domestic legislation the principles concerning the protection of privacy and individual liberties set forth in the Guidelines contained in the Annex to this Recommendation which is an integral part thereof</a:t>
            </a:r>
            <a:r>
              <a:rPr lang="nb-NO" dirty="0"/>
              <a:t>»</a:t>
            </a:r>
          </a:p>
        </p:txBody>
      </p:sp>
      <p:grpSp>
        <p:nvGrpSpPr>
          <p:cNvPr id="18" name="Gruppe 17">
            <a:extLst>
              <a:ext uri="{FF2B5EF4-FFF2-40B4-BE49-F238E27FC236}">
                <a16:creationId xmlns:a16="http://schemas.microsoft.com/office/drawing/2014/main" id="{4BE31AB7-CA25-4AC1-8ED9-BA65FF7E759E}"/>
              </a:ext>
            </a:extLst>
          </p:cNvPr>
          <p:cNvGrpSpPr/>
          <p:nvPr/>
        </p:nvGrpSpPr>
        <p:grpSpPr>
          <a:xfrm>
            <a:off x="745777" y="5144956"/>
            <a:ext cx="10658970" cy="1278056"/>
            <a:chOff x="846867" y="4740938"/>
            <a:chExt cx="10658970" cy="1278056"/>
          </a:xfrm>
        </p:grpSpPr>
        <p:sp>
          <p:nvSpPr>
            <p:cNvPr id="16" name="TekstSylinder 15">
              <a:extLst>
                <a:ext uri="{FF2B5EF4-FFF2-40B4-BE49-F238E27FC236}">
                  <a16:creationId xmlns:a16="http://schemas.microsoft.com/office/drawing/2014/main" id="{7CAB6E0A-4342-4866-B593-6D97AA11AB4A}"/>
                </a:ext>
              </a:extLst>
            </p:cNvPr>
            <p:cNvSpPr txBox="1"/>
            <p:nvPr/>
          </p:nvSpPr>
          <p:spPr>
            <a:xfrm>
              <a:off x="846867" y="4740938"/>
              <a:ext cx="10658969" cy="369332"/>
            </a:xfrm>
            <a:prstGeom prst="rect">
              <a:avLst/>
            </a:prstGeom>
            <a:solidFill>
              <a:schemeClr val="accent2">
                <a:lumMod val="20000"/>
                <a:lumOff val="80000"/>
              </a:schemeClr>
            </a:solidFill>
          </p:spPr>
          <p:txBody>
            <a:bodyPr wrap="square" rtlCol="0">
              <a:spAutoFit/>
            </a:bodyPr>
            <a:lstStyle/>
            <a:p>
              <a:r>
                <a:rPr lang="nb-NO" dirty="0">
                  <a:latin typeface="Calibri Light" panose="020F0302020204030204" pitchFamily="34" charset="0"/>
                  <a:cs typeface="Calibri Light" panose="020F0302020204030204" pitchFamily="34" charset="0"/>
                </a:rPr>
                <a:t>Prinsipper har blitt retningsgivende for lovgivning på flere måter:</a:t>
              </a:r>
            </a:p>
          </p:txBody>
        </p:sp>
        <p:sp>
          <p:nvSpPr>
            <p:cNvPr id="17" name="TekstSylinder 16">
              <a:extLst>
                <a:ext uri="{FF2B5EF4-FFF2-40B4-BE49-F238E27FC236}">
                  <a16:creationId xmlns:a16="http://schemas.microsoft.com/office/drawing/2014/main" id="{4367EDE3-600C-4C36-91A3-FDA09AAE969A}"/>
                </a:ext>
              </a:extLst>
            </p:cNvPr>
            <p:cNvSpPr txBox="1"/>
            <p:nvPr/>
          </p:nvSpPr>
          <p:spPr>
            <a:xfrm>
              <a:off x="846868" y="5095664"/>
              <a:ext cx="10658969" cy="923330"/>
            </a:xfrm>
            <a:prstGeom prst="rect">
              <a:avLst/>
            </a:prstGeom>
            <a:solidFill>
              <a:schemeClr val="accent2">
                <a:lumMod val="20000"/>
                <a:lumOff val="80000"/>
              </a:schemeClr>
            </a:solidFill>
          </p:spPr>
          <p:txBody>
            <a:bodyPr wrap="square" rtlCol="0">
              <a:spAutoFit/>
            </a:bodyPr>
            <a:lstStyle/>
            <a:p>
              <a:pPr marL="285750" indent="-285750">
                <a:buFont typeface="Arial" panose="020B0604020202020204" pitchFamily="34" charset="0"/>
                <a:buChar char="•"/>
              </a:pPr>
              <a:r>
                <a:rPr lang="nb-NO" dirty="0">
                  <a:latin typeface="Calibri Light" panose="020F0302020204030204" pitchFamily="34" charset="0"/>
                  <a:cs typeface="Calibri Light" panose="020F0302020204030204" pitchFamily="34" charset="0"/>
                </a:rPr>
                <a:t>Først som retningsgivende for nasjonal lovgivning blant OECDs og Europarådets medlemmer; (1980/1981)</a:t>
              </a:r>
            </a:p>
            <a:p>
              <a:pPr marL="285750" indent="-285750">
                <a:buFont typeface="Arial" panose="020B0604020202020204" pitchFamily="34" charset="0"/>
                <a:buChar char="•"/>
              </a:pPr>
              <a:r>
                <a:rPr lang="nb-NO" dirty="0">
                  <a:latin typeface="Calibri Light" panose="020F0302020204030204" pitchFamily="34" charset="0"/>
                  <a:cs typeface="Calibri Light" panose="020F0302020204030204" pitchFamily="34" charset="0"/>
                </a:rPr>
                <a:t>deretter som del av felles direktiv for nasjonal lovgivning i land i EU- + EFTA (EØS), (1995)</a:t>
              </a:r>
            </a:p>
            <a:p>
              <a:pPr marL="285750" indent="-285750">
                <a:buFont typeface="Arial" panose="020B0604020202020204" pitchFamily="34" charset="0"/>
                <a:buChar char="•"/>
              </a:pPr>
              <a:r>
                <a:rPr lang="nb-NO" dirty="0">
                  <a:latin typeface="Calibri Light" panose="020F0302020204030204" pitchFamily="34" charset="0"/>
                  <a:cs typeface="Calibri Light" panose="020F0302020204030204" pitchFamily="34" charset="0"/>
                </a:rPr>
                <a:t>og nå som del av bindende lovgivning for alle land i EU + EFTA, (2016)</a:t>
              </a:r>
            </a:p>
          </p:txBody>
        </p:sp>
      </p:grpSp>
      <p:sp>
        <p:nvSpPr>
          <p:cNvPr id="8" name="Plassholder for innhold 5">
            <a:extLst>
              <a:ext uri="{FF2B5EF4-FFF2-40B4-BE49-F238E27FC236}">
                <a16:creationId xmlns:a16="http://schemas.microsoft.com/office/drawing/2014/main" id="{1C6E54EF-782D-4FE8-8C27-1CC0AD7C578B}"/>
              </a:ext>
            </a:extLst>
          </p:cNvPr>
          <p:cNvSpPr txBox="1">
            <a:spLocks/>
          </p:cNvSpPr>
          <p:nvPr/>
        </p:nvSpPr>
        <p:spPr>
          <a:xfrm>
            <a:off x="4969005" y="1286195"/>
            <a:ext cx="6253457" cy="2950037"/>
          </a:xfrm>
          <a:prstGeom prst="rect">
            <a:avLst/>
          </a:prstGeom>
          <a:solidFill>
            <a:schemeClr val="accent4">
              <a:lumMod val="20000"/>
              <a:lumOff val="80000"/>
            </a:schemeClr>
          </a:solidFill>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2400" u="sng" dirty="0">
                <a:latin typeface="Calibri Light" panose="020F0302020204030204" pitchFamily="34" charset="0"/>
                <a:cs typeface="Calibri Light" panose="020F0302020204030204" pitchFamily="34" charset="0"/>
              </a:rPr>
              <a:t>Personvernforordningen, «PVF» (2016)</a:t>
            </a:r>
          </a:p>
          <a:p>
            <a:r>
              <a:rPr lang="nb-NO" sz="2400" dirty="0">
                <a:latin typeface="Calibri Light" panose="020F0302020204030204" pitchFamily="34" charset="0"/>
                <a:cs typeface="Calibri Light" panose="020F0302020204030204" pitchFamily="34" charset="0"/>
              </a:rPr>
              <a:t>Lovlighet, rettferdighet og åpenhet </a:t>
            </a:r>
          </a:p>
          <a:p>
            <a:r>
              <a:rPr lang="nb-NO" sz="2400" dirty="0">
                <a:latin typeface="Calibri Light" panose="020F0302020204030204" pitchFamily="34" charset="0"/>
                <a:cs typeface="Calibri Light" panose="020F0302020204030204" pitchFamily="34" charset="0"/>
              </a:rPr>
              <a:t>Dataminimering	</a:t>
            </a:r>
          </a:p>
          <a:p>
            <a:r>
              <a:rPr lang="nb-NO" sz="2400" dirty="0">
                <a:latin typeface="Calibri Light" panose="020F0302020204030204" pitchFamily="34" charset="0"/>
                <a:cs typeface="Calibri Light" panose="020F0302020204030204" pitchFamily="34" charset="0"/>
              </a:rPr>
              <a:t>Lagringsbegrensning   		</a:t>
            </a:r>
          </a:p>
          <a:p>
            <a:r>
              <a:rPr lang="nb-NO" sz="2400" dirty="0">
                <a:latin typeface="Calibri Light" panose="020F0302020204030204" pitchFamily="34" charset="0"/>
                <a:cs typeface="Calibri Light" panose="020F0302020204030204" pitchFamily="34" charset="0"/>
              </a:rPr>
              <a:t>Formålsbegrensning 	</a:t>
            </a:r>
          </a:p>
          <a:p>
            <a:r>
              <a:rPr lang="nb-NO" sz="2400" dirty="0">
                <a:latin typeface="Calibri Light" panose="020F0302020204030204" pitchFamily="34" charset="0"/>
                <a:cs typeface="Calibri Light" panose="020F0302020204030204" pitchFamily="34" charset="0"/>
              </a:rPr>
              <a:t>Riktighet</a:t>
            </a:r>
          </a:p>
          <a:p>
            <a:r>
              <a:rPr lang="nb-NO" sz="2400" dirty="0">
                <a:latin typeface="Calibri Light" panose="020F0302020204030204" pitchFamily="34" charset="0"/>
                <a:cs typeface="Calibri Light" panose="020F0302020204030204" pitchFamily="34" charset="0"/>
              </a:rPr>
              <a:t>Integritet og konfidensialitet   									</a:t>
            </a:r>
          </a:p>
          <a:p>
            <a:pPr marL="0" indent="0">
              <a:buNone/>
            </a:pPr>
            <a:r>
              <a:rPr lang="nb-NO" sz="2400" dirty="0">
                <a:latin typeface="Calibri Light" panose="020F0302020204030204" pitchFamily="34" charset="0"/>
                <a:cs typeface="Calibri Light" panose="020F0302020204030204" pitchFamily="34" charset="0"/>
              </a:rPr>
              <a:t>						</a:t>
            </a:r>
          </a:p>
          <a:p>
            <a:endParaRPr lang="nb-NO" sz="2400" dirty="0">
              <a:latin typeface="Calibri Light" panose="020F0302020204030204" pitchFamily="34" charset="0"/>
              <a:cs typeface="Calibri Light" panose="020F0302020204030204" pitchFamily="34" charset="0"/>
            </a:endParaRPr>
          </a:p>
        </p:txBody>
      </p:sp>
      <p:sp>
        <p:nvSpPr>
          <p:cNvPr id="19" name="Tittel 18">
            <a:extLst>
              <a:ext uri="{FF2B5EF4-FFF2-40B4-BE49-F238E27FC236}">
                <a16:creationId xmlns:a16="http://schemas.microsoft.com/office/drawing/2014/main" id="{D5F39EA4-2B34-4303-92A6-7970A11C619F}"/>
              </a:ext>
            </a:extLst>
          </p:cNvPr>
          <p:cNvSpPr>
            <a:spLocks noGrp="1"/>
          </p:cNvSpPr>
          <p:nvPr>
            <p:ph type="title"/>
          </p:nvPr>
        </p:nvSpPr>
        <p:spPr>
          <a:xfrm>
            <a:off x="838200" y="191349"/>
            <a:ext cx="10515600" cy="866937"/>
          </a:xfrm>
        </p:spPr>
        <p:txBody>
          <a:bodyPr>
            <a:normAutofit/>
          </a:bodyPr>
          <a:lstStyle/>
          <a:p>
            <a:r>
              <a:rPr lang="nb-NO" sz="3200" dirty="0">
                <a:solidFill>
                  <a:srgbClr val="C00000"/>
                </a:solidFill>
              </a:rPr>
              <a:t>Begynnelsen</a:t>
            </a:r>
          </a:p>
        </p:txBody>
      </p:sp>
    </p:spTree>
    <p:extLst>
      <p:ext uri="{BB962C8B-B14F-4D97-AF65-F5344CB8AC3E}">
        <p14:creationId xmlns:p14="http://schemas.microsoft.com/office/powerpoint/2010/main" val="298001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FA97A1-E529-4313-B195-B66737FCAE69}"/>
              </a:ext>
            </a:extLst>
          </p:cNvPr>
          <p:cNvSpPr>
            <a:spLocks noGrp="1"/>
          </p:cNvSpPr>
          <p:nvPr>
            <p:ph type="title"/>
          </p:nvPr>
        </p:nvSpPr>
        <p:spPr>
          <a:xfrm>
            <a:off x="838200" y="169218"/>
            <a:ext cx="10515600" cy="536274"/>
          </a:xfrm>
        </p:spPr>
        <p:txBody>
          <a:bodyPr>
            <a:normAutofit/>
          </a:bodyPr>
          <a:lstStyle/>
          <a:p>
            <a:r>
              <a:rPr lang="nb-NO" sz="3200" dirty="0">
                <a:solidFill>
                  <a:srgbClr val="C00000"/>
                </a:solidFill>
              </a:rPr>
              <a:t>Prinsipper</a:t>
            </a:r>
          </a:p>
        </p:txBody>
      </p:sp>
      <p:sp>
        <p:nvSpPr>
          <p:cNvPr id="3" name="Plassholder for innhold 2">
            <a:extLst>
              <a:ext uri="{FF2B5EF4-FFF2-40B4-BE49-F238E27FC236}">
                <a16:creationId xmlns:a16="http://schemas.microsoft.com/office/drawing/2014/main" id="{77C375D6-4F9C-48A8-A538-8B21B6D46D93}"/>
              </a:ext>
            </a:extLst>
          </p:cNvPr>
          <p:cNvSpPr>
            <a:spLocks noGrp="1"/>
          </p:cNvSpPr>
          <p:nvPr>
            <p:ph idx="1"/>
          </p:nvPr>
        </p:nvSpPr>
        <p:spPr>
          <a:xfrm>
            <a:off x="838200" y="705492"/>
            <a:ext cx="10515600" cy="5952626"/>
          </a:xfrm>
        </p:spPr>
        <p:txBody>
          <a:bodyPr>
            <a:normAutofit fontScale="92500" lnSpcReduction="20000"/>
          </a:bodyPr>
          <a:lstStyle/>
          <a:p>
            <a:pPr>
              <a:lnSpc>
                <a:spcPct val="120000"/>
              </a:lnSpc>
            </a:pPr>
            <a:r>
              <a:rPr lang="nb-NO" dirty="0">
                <a:latin typeface="Calibri Light" panose="020F0302020204030204" pitchFamily="34" charset="0"/>
                <a:cs typeface="Calibri Light" panose="020F0302020204030204" pitchFamily="34" charset="0"/>
              </a:rPr>
              <a:t>«Prinsipp» blir brukt om en rekke overordnede normer</a:t>
            </a:r>
          </a:p>
          <a:p>
            <a:pPr lvl="1">
              <a:lnSpc>
                <a:spcPct val="120000"/>
              </a:lnSpc>
            </a:pPr>
            <a:r>
              <a:rPr lang="nb-NO" dirty="0">
                <a:latin typeface="Calibri Light" panose="020F0302020204030204" pitchFamily="34" charset="0"/>
                <a:cs typeface="Calibri Light" panose="020F0302020204030204" pitchFamily="34" charset="0"/>
              </a:rPr>
              <a:t>Kan f.eks. være rettslige eller politiske</a:t>
            </a:r>
          </a:p>
          <a:p>
            <a:pPr lvl="2">
              <a:lnSpc>
                <a:spcPct val="120000"/>
              </a:lnSpc>
            </a:pPr>
            <a:r>
              <a:rPr lang="nb-NO" dirty="0">
                <a:latin typeface="Calibri Light" panose="020F0302020204030204" pitchFamily="34" charset="0"/>
                <a:cs typeface="Calibri Light" panose="020F0302020204030204" pitchFamily="34" charset="0"/>
              </a:rPr>
              <a:t>Og OECDs prinsipper var i 1980 primært politiske</a:t>
            </a:r>
          </a:p>
          <a:p>
            <a:pPr lvl="2">
              <a:lnSpc>
                <a:spcPct val="120000"/>
              </a:lnSpc>
            </a:pPr>
            <a:r>
              <a:rPr lang="nb-NO" dirty="0">
                <a:latin typeface="Calibri Light" panose="020F0302020204030204" pitchFamily="34" charset="0"/>
                <a:cs typeface="Calibri Light" panose="020F0302020204030204" pitchFamily="34" charset="0"/>
              </a:rPr>
              <a:t>Dagens personvernprinsipper kan både sies være rettslige og politiske</a:t>
            </a:r>
          </a:p>
          <a:p>
            <a:pPr lvl="3">
              <a:lnSpc>
                <a:spcPct val="120000"/>
              </a:lnSpc>
            </a:pPr>
            <a:r>
              <a:rPr lang="nb-NO" dirty="0">
                <a:latin typeface="Calibri Light" panose="020F0302020204030204" pitchFamily="34" charset="0"/>
                <a:cs typeface="Calibri Light" panose="020F0302020204030204" pitchFamily="34" charset="0"/>
              </a:rPr>
              <a:t>Som del av PVF er de åpenbart rettslige</a:t>
            </a:r>
          </a:p>
          <a:p>
            <a:pPr lvl="3">
              <a:lnSpc>
                <a:spcPct val="120000"/>
              </a:lnSpc>
            </a:pPr>
            <a:r>
              <a:rPr lang="nb-NO" dirty="0">
                <a:latin typeface="Calibri Light" panose="020F0302020204030204" pitchFamily="34" charset="0"/>
                <a:cs typeface="Calibri Light" panose="020F0302020204030204" pitchFamily="34" charset="0"/>
              </a:rPr>
              <a:t>De ville også hatt </a:t>
            </a:r>
            <a:r>
              <a:rPr lang="nb-NO" dirty="0" err="1">
                <a:latin typeface="Calibri Light" panose="020F0302020204030204" pitchFamily="34" charset="0"/>
                <a:cs typeface="Calibri Light" panose="020F0302020204030204" pitchFamily="34" charset="0"/>
              </a:rPr>
              <a:t>rettskildemessig</a:t>
            </a:r>
            <a:r>
              <a:rPr lang="nb-NO" dirty="0">
                <a:latin typeface="Calibri Light" panose="020F0302020204030204" pitchFamily="34" charset="0"/>
                <a:cs typeface="Calibri Light" panose="020F0302020204030204" pitchFamily="34" charset="0"/>
              </a:rPr>
              <a:t> betydning selv om de ikke var del av forordningen, fordi de i stor grad er lagt til grunn i rettspraksis</a:t>
            </a:r>
          </a:p>
          <a:p>
            <a:pPr lvl="3">
              <a:lnSpc>
                <a:spcPct val="120000"/>
              </a:lnSpc>
            </a:pPr>
            <a:r>
              <a:rPr lang="nb-NO" dirty="0">
                <a:latin typeface="Calibri Light" panose="020F0302020204030204" pitchFamily="34" charset="0"/>
                <a:cs typeface="Calibri Light" panose="020F0302020204030204" pitchFamily="34" charset="0"/>
              </a:rPr>
              <a:t>I tillegg kan personvernprinsippene ses på som abstraksjoner som gir forventninger om hvordan fremtidig lovgivning på personvernområdet kommer til å være: normative utgangspunkter for rettspolitisk diskurs, på lignende måte som «Interesseteorien»</a:t>
            </a:r>
          </a:p>
          <a:p>
            <a:pPr marL="1371600" lvl="3" indent="0">
              <a:lnSpc>
                <a:spcPct val="120000"/>
              </a:lnSpc>
              <a:buNone/>
            </a:pPr>
            <a:r>
              <a:rPr lang="nb-NO" sz="1500" dirty="0">
                <a:latin typeface="Calibri Light" panose="020F0302020204030204" pitchFamily="34" charset="0"/>
                <a:cs typeface="Calibri Light" panose="020F0302020204030204" pitchFamily="34" charset="0"/>
              </a:rPr>
              <a:t>(Se f.eks. Høringsnotat om forslag til ny E-</a:t>
            </a:r>
            <a:r>
              <a:rPr lang="nb-NO" sz="1500" dirty="0" err="1">
                <a:latin typeface="Calibri Light" panose="020F0302020204030204" pitchFamily="34" charset="0"/>
                <a:cs typeface="Calibri Light" panose="020F0302020204030204" pitchFamily="34" charset="0"/>
              </a:rPr>
              <a:t>tjenstelov</a:t>
            </a:r>
            <a:r>
              <a:rPr lang="nb-NO" sz="1500" dirty="0">
                <a:latin typeface="Calibri Light" panose="020F0302020204030204" pitchFamily="34" charset="0"/>
                <a:cs typeface="Calibri Light" panose="020F0302020204030204" pitchFamily="34" charset="0"/>
              </a:rPr>
              <a:t>: «Forslagene til bestemmelser bygger på de krav som kan utledes av Grunnloven og internasjonale personvernforpliktelser, herunder EMK. I tillegg vil grunnleggende personvernprinsipper gi viktige retningslinjer.» (s. 308))</a:t>
            </a:r>
          </a:p>
          <a:p>
            <a:pPr>
              <a:lnSpc>
                <a:spcPct val="120000"/>
              </a:lnSpc>
            </a:pPr>
            <a:r>
              <a:rPr lang="nb-NO" sz="2400" dirty="0">
                <a:latin typeface="Calibri Light" panose="020F0302020204030204" pitchFamily="34" charset="0"/>
                <a:cs typeface="Calibri Light" panose="020F0302020204030204" pitchFamily="34" charset="0"/>
              </a:rPr>
              <a:t>«Rettslig prinsipp» er en rettsgrunnsetning, dvs. en rettslig norm som </a:t>
            </a:r>
            <a:r>
              <a:rPr lang="nb-NO" sz="2400" i="1" dirty="0">
                <a:latin typeface="Calibri Light" panose="020F0302020204030204" pitchFamily="34" charset="0"/>
                <a:cs typeface="Calibri Light" panose="020F0302020204030204" pitchFamily="34" charset="0"/>
              </a:rPr>
              <a:t>danner</a:t>
            </a:r>
            <a:r>
              <a:rPr lang="nb-NO" sz="2400" dirty="0">
                <a:latin typeface="Calibri Light" panose="020F0302020204030204" pitchFamily="34" charset="0"/>
                <a:cs typeface="Calibri Light" panose="020F0302020204030204" pitchFamily="34" charset="0"/>
              </a:rPr>
              <a:t> eller </a:t>
            </a:r>
            <a:r>
              <a:rPr lang="nb-NO" sz="2400" i="1" dirty="0">
                <a:latin typeface="Calibri Light" panose="020F0302020204030204" pitchFamily="34" charset="0"/>
                <a:cs typeface="Calibri Light" panose="020F0302020204030204" pitchFamily="34" charset="0"/>
              </a:rPr>
              <a:t>kan danne </a:t>
            </a:r>
            <a:r>
              <a:rPr lang="nb-NO" sz="2400" dirty="0">
                <a:latin typeface="Calibri Light" panose="020F0302020204030204" pitchFamily="34" charset="0"/>
                <a:cs typeface="Calibri Light" panose="020F0302020204030204" pitchFamily="34" charset="0"/>
              </a:rPr>
              <a:t>grunnlaget for en rekke andre avledede normer</a:t>
            </a:r>
          </a:p>
          <a:p>
            <a:pPr lvl="1">
              <a:lnSpc>
                <a:spcPct val="120000"/>
              </a:lnSpc>
            </a:pPr>
            <a:r>
              <a:rPr lang="nb-NO" sz="2000" dirty="0">
                <a:latin typeface="Calibri Light" panose="020F0302020204030204" pitchFamily="34" charset="0"/>
                <a:cs typeface="Calibri Light" panose="020F0302020204030204" pitchFamily="34" charset="0"/>
                <a:sym typeface="Wingdings" panose="05000000000000000000" pitchFamily="2" charset="2"/>
              </a:rPr>
              <a:t>Kan uttrykke gjeldende rettslige normer som har bestemmende innvirkning på løsningen av rettsspørsmål</a:t>
            </a:r>
            <a:endParaRPr lang="nb-NO" sz="2000" dirty="0">
              <a:latin typeface="Calibri Light" panose="020F0302020204030204" pitchFamily="34" charset="0"/>
              <a:cs typeface="Calibri Light" panose="020F0302020204030204" pitchFamily="34" charset="0"/>
            </a:endParaRPr>
          </a:p>
          <a:p>
            <a:pPr lvl="1">
              <a:lnSpc>
                <a:spcPct val="120000"/>
              </a:lnSpc>
            </a:pPr>
            <a:r>
              <a:rPr lang="nb-NO" sz="2000" dirty="0">
                <a:latin typeface="Calibri Light" panose="020F0302020204030204" pitchFamily="34" charset="0"/>
                <a:cs typeface="Calibri Light" panose="020F0302020204030204" pitchFamily="34" charset="0"/>
              </a:rPr>
              <a:t>Kan være utgangspunkt for rettspolitiske overveielser </a:t>
            </a:r>
            <a:r>
              <a:rPr lang="nb-NO" sz="2000" dirty="0">
                <a:latin typeface="Calibri Light" panose="020F0302020204030204" pitchFamily="34" charset="0"/>
                <a:cs typeface="Calibri Light" panose="020F0302020204030204" pitchFamily="34" charset="0"/>
                <a:sym typeface="Wingdings" panose="05000000000000000000" pitchFamily="2" charset="2"/>
              </a:rPr>
              <a:t> men likevel ikke alltid ha fullt gjennomslag</a:t>
            </a:r>
          </a:p>
        </p:txBody>
      </p:sp>
    </p:spTree>
    <p:extLst>
      <p:ext uri="{BB962C8B-B14F-4D97-AF65-F5344CB8AC3E}">
        <p14:creationId xmlns:p14="http://schemas.microsoft.com/office/powerpoint/2010/main" val="389922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ktangel 22">
            <a:extLst>
              <a:ext uri="{FF2B5EF4-FFF2-40B4-BE49-F238E27FC236}">
                <a16:creationId xmlns:a16="http://schemas.microsoft.com/office/drawing/2014/main" id="{0EF09C5B-A572-4986-BA99-EF5782BBA392}"/>
              </a:ext>
            </a:extLst>
          </p:cNvPr>
          <p:cNvSpPr/>
          <p:nvPr/>
        </p:nvSpPr>
        <p:spPr>
          <a:xfrm>
            <a:off x="1714556" y="1071033"/>
            <a:ext cx="9304345" cy="400110"/>
          </a:xfrm>
          <a:prstGeom prst="rect">
            <a:avLst/>
          </a:prstGeom>
        </p:spPr>
        <p:txBody>
          <a:bodyPr wrap="square">
            <a:spAutoFit/>
          </a:bodyPr>
          <a:lstStyle/>
          <a:p>
            <a:r>
              <a:rPr lang="nb-NO" sz="2000" dirty="0">
                <a:latin typeface="Calibri Light" panose="020F0302020204030204" pitchFamily="34" charset="0"/>
                <a:cs typeface="Calibri Light" panose="020F0302020204030204" pitchFamily="34" charset="0"/>
              </a:rPr>
              <a:t>«Målene  og  prinsippene  i  direktiv  95/46/EF er  fremdeles  gyldige …», (fortalen nr. 9)</a:t>
            </a:r>
          </a:p>
        </p:txBody>
      </p:sp>
      <p:sp>
        <p:nvSpPr>
          <p:cNvPr id="2" name="Rektangel 1">
            <a:extLst>
              <a:ext uri="{FF2B5EF4-FFF2-40B4-BE49-F238E27FC236}">
                <a16:creationId xmlns:a16="http://schemas.microsoft.com/office/drawing/2014/main" id="{C6DAC2EB-CA2C-4D63-B7B4-133F5C0C0AF0}"/>
              </a:ext>
            </a:extLst>
          </p:cNvPr>
          <p:cNvSpPr/>
          <p:nvPr/>
        </p:nvSpPr>
        <p:spPr>
          <a:xfrm>
            <a:off x="535926" y="134053"/>
            <a:ext cx="10793675" cy="966803"/>
          </a:xfrm>
          <a:prstGeom prst="rect">
            <a:avLst/>
          </a:prstGeom>
          <a:solidFill>
            <a:schemeClr val="accent4">
              <a:lumMod val="20000"/>
              <a:lumOff val="80000"/>
            </a:schemeClr>
          </a:solidFill>
        </p:spPr>
        <p:txBody>
          <a:bodyPr wrap="square">
            <a:spAutoFit/>
          </a:bodyPr>
          <a:lstStyle/>
          <a:p>
            <a:pPr marL="457200">
              <a:lnSpc>
                <a:spcPct val="107000"/>
              </a:lnSpc>
            </a:pPr>
            <a:r>
              <a:rPr lang="en-GB" dirty="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t>(a)  processed lawfully, fairly and in a transparent manner in relation to the data subject (‘lawfulness, fairness  and transparency’); </a:t>
            </a:r>
            <a:r>
              <a:rPr lang="en-GB" b="1" dirty="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t>(PVF)</a:t>
            </a:r>
            <a:endParaRPr lang="nb-NO" sz="1200" b="1" dirty="0">
              <a:effectLst/>
              <a:latin typeface="Calibri Light" panose="020F0302020204030204" pitchFamily="34" charset="0"/>
              <a:ea typeface="DengXian" panose="02010600030101010101" pitchFamily="2" charset="-122"/>
              <a:cs typeface="Calibri Light" panose="020F0302020204030204" pitchFamily="34" charset="0"/>
            </a:endParaRPr>
          </a:p>
          <a:p>
            <a:pPr marL="457200">
              <a:lnSpc>
                <a:spcPct val="107000"/>
              </a:lnSpc>
              <a:spcAft>
                <a:spcPts val="0"/>
              </a:spcAft>
            </a:pPr>
            <a:r>
              <a:rPr lang="en-GB" dirty="0">
                <a:solidFill>
                  <a:srgbClr val="7030A0"/>
                </a:solidFill>
                <a:latin typeface="Calibri Light" panose="020F0302020204030204" pitchFamily="34" charset="0"/>
                <a:ea typeface="Times New Roman" panose="02020603050405020304" pitchFamily="18" charset="0"/>
                <a:cs typeface="Calibri Light" panose="020F0302020204030204" pitchFamily="34" charset="0"/>
              </a:rPr>
              <a:t>(a) processed fairly and lawfully; </a:t>
            </a:r>
            <a:r>
              <a:rPr lang="en-GB" b="1" dirty="0">
                <a:solidFill>
                  <a:srgbClr val="7030A0"/>
                </a:solidFill>
                <a:latin typeface="Calibri Light" panose="020F0302020204030204" pitchFamily="34" charset="0"/>
                <a:ea typeface="Times New Roman" panose="02020603050405020304" pitchFamily="18" charset="0"/>
                <a:cs typeface="Calibri Light" panose="020F0302020204030204" pitchFamily="34" charset="0"/>
              </a:rPr>
              <a:t>(PVD)</a:t>
            </a:r>
            <a:endParaRPr lang="nb-NO" sz="1200" b="1" dirty="0">
              <a:effectLst/>
              <a:latin typeface="Calibri Light" panose="020F0302020204030204" pitchFamily="34" charset="0"/>
              <a:ea typeface="DengXian" panose="02010600030101010101" pitchFamily="2" charset="-122"/>
              <a:cs typeface="Calibri Light" panose="020F0302020204030204" pitchFamily="34" charset="0"/>
            </a:endParaRPr>
          </a:p>
        </p:txBody>
      </p:sp>
      <p:sp>
        <p:nvSpPr>
          <p:cNvPr id="8" name="Rektangel 7">
            <a:extLst>
              <a:ext uri="{FF2B5EF4-FFF2-40B4-BE49-F238E27FC236}">
                <a16:creationId xmlns:a16="http://schemas.microsoft.com/office/drawing/2014/main" id="{DFA40CDB-81CC-47AA-8A9B-240103D21109}"/>
              </a:ext>
            </a:extLst>
          </p:cNvPr>
          <p:cNvSpPr/>
          <p:nvPr/>
        </p:nvSpPr>
        <p:spPr>
          <a:xfrm>
            <a:off x="535925" y="765644"/>
            <a:ext cx="10808121" cy="2152256"/>
          </a:xfrm>
          <a:prstGeom prst="rect">
            <a:avLst/>
          </a:prstGeom>
          <a:solidFill>
            <a:schemeClr val="accent3">
              <a:lumMod val="20000"/>
              <a:lumOff val="80000"/>
            </a:schemeClr>
          </a:solidFill>
        </p:spPr>
        <p:txBody>
          <a:bodyPr wrap="square">
            <a:spAutoFit/>
          </a:bodyPr>
          <a:lstStyle/>
          <a:p>
            <a:pPr marL="457200">
              <a:lnSpc>
                <a:spcPct val="107000"/>
              </a:lnSpc>
            </a:pPr>
            <a:r>
              <a:rPr lang="en-GB" dirty="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t>(b) collected for specified, explicit and legitimate purposes and not further processed in a manner that is incompatible with those purposes; further processing for archiving purposes in the public interest, scientific or historical research purposes or statistical purposes shall, in accordance with Article 89(1), not be considered to be incompatible with the initial purposes (‘purpose limitation’); </a:t>
            </a:r>
            <a:endParaRPr lang="nb-NO" sz="1200" dirty="0">
              <a:effectLst/>
              <a:latin typeface="Calibri Light" panose="020F0302020204030204" pitchFamily="34" charset="0"/>
              <a:ea typeface="DengXian" panose="02010600030101010101" pitchFamily="2" charset="-122"/>
              <a:cs typeface="Calibri Light" panose="020F0302020204030204" pitchFamily="34" charset="0"/>
            </a:endParaRPr>
          </a:p>
          <a:p>
            <a:pPr marL="457200">
              <a:lnSpc>
                <a:spcPct val="107000"/>
              </a:lnSpc>
              <a:spcAft>
                <a:spcPts val="0"/>
              </a:spcAft>
            </a:pPr>
            <a:r>
              <a:rPr lang="en-GB" dirty="0">
                <a:solidFill>
                  <a:srgbClr val="7030A0"/>
                </a:solidFill>
                <a:latin typeface="Calibri Light" panose="020F0302020204030204" pitchFamily="34" charset="0"/>
                <a:ea typeface="Times New Roman" panose="02020603050405020304" pitchFamily="18" charset="0"/>
                <a:cs typeface="Calibri Light" panose="020F0302020204030204" pitchFamily="34" charset="0"/>
              </a:rPr>
              <a:t>(b) collected for specified, explicit and legitimate purposes and not further processed in a way incompatible with those purposes. Further processing of data for historical, statistical or scientific purposes shall not be considered as incompatible provided that Member States provide appropriate safeguards;</a:t>
            </a:r>
            <a:endParaRPr lang="nb-NO" sz="1200" dirty="0">
              <a:effectLst/>
              <a:latin typeface="Calibri Light" panose="020F0302020204030204" pitchFamily="34" charset="0"/>
              <a:ea typeface="DengXian" panose="02010600030101010101" pitchFamily="2" charset="-122"/>
              <a:cs typeface="Calibri Light" panose="020F0302020204030204" pitchFamily="34" charset="0"/>
            </a:endParaRPr>
          </a:p>
        </p:txBody>
      </p:sp>
      <p:sp>
        <p:nvSpPr>
          <p:cNvPr id="13" name="Rektangel 12">
            <a:extLst>
              <a:ext uri="{FF2B5EF4-FFF2-40B4-BE49-F238E27FC236}">
                <a16:creationId xmlns:a16="http://schemas.microsoft.com/office/drawing/2014/main" id="{6A68DFA9-AF21-4C28-BFAC-C4E650922582}"/>
              </a:ext>
            </a:extLst>
          </p:cNvPr>
          <p:cNvSpPr/>
          <p:nvPr/>
        </p:nvSpPr>
        <p:spPr>
          <a:xfrm>
            <a:off x="550373" y="1939747"/>
            <a:ext cx="10793674" cy="1466684"/>
          </a:xfrm>
          <a:prstGeom prst="rect">
            <a:avLst/>
          </a:prstGeom>
          <a:solidFill>
            <a:schemeClr val="accent4">
              <a:lumMod val="20000"/>
              <a:lumOff val="80000"/>
            </a:schemeClr>
          </a:solidFill>
        </p:spPr>
        <p:txBody>
          <a:bodyPr wrap="square">
            <a:spAutoFit/>
          </a:bodyPr>
          <a:lstStyle/>
          <a:p>
            <a:pPr marL="800100" indent="-342900">
              <a:lnSpc>
                <a:spcPct val="107000"/>
              </a:lnSpc>
              <a:spcAft>
                <a:spcPts val="0"/>
              </a:spcAft>
              <a:buAutoNum type="alphaLcParenBoth" startAt="3"/>
            </a:pPr>
            <a:r>
              <a:rPr lang="en-GB" dirty="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t>adequate, relevant and limited to what is necessary in relation to the purposes for  which they are</a:t>
            </a:r>
          </a:p>
          <a:p>
            <a:pPr marL="457200">
              <a:lnSpc>
                <a:spcPct val="107000"/>
              </a:lnSpc>
              <a:spcAft>
                <a:spcPts val="0"/>
              </a:spcAft>
            </a:pPr>
            <a:r>
              <a:rPr lang="en-GB" dirty="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t>processed (‘data minimisation’); </a:t>
            </a:r>
          </a:p>
          <a:p>
            <a:pPr marL="457200">
              <a:lnSpc>
                <a:spcPct val="107000"/>
              </a:lnSpc>
              <a:spcAft>
                <a:spcPts val="0"/>
              </a:spcAft>
            </a:pPr>
            <a:r>
              <a:rPr lang="en-GB" dirty="0">
                <a:solidFill>
                  <a:srgbClr val="7030A0"/>
                </a:solidFill>
                <a:latin typeface="Calibri Light" panose="020F0302020204030204" pitchFamily="34" charset="0"/>
                <a:ea typeface="Times New Roman" panose="02020603050405020304" pitchFamily="18" charset="0"/>
                <a:cs typeface="Calibri Light" panose="020F0302020204030204" pitchFamily="34" charset="0"/>
              </a:rPr>
              <a:t>(c) adequate, relevant and not excessive in relation to the purposes for which they are collected and/or further processed;</a:t>
            </a:r>
            <a:endParaRPr lang="nb-NO" sz="1200" dirty="0">
              <a:effectLst/>
              <a:latin typeface="Calibri Light" panose="020F0302020204030204" pitchFamily="34" charset="0"/>
              <a:ea typeface="DengXian" panose="02010600030101010101" pitchFamily="2" charset="-122"/>
              <a:cs typeface="Calibri Light" panose="020F0302020204030204" pitchFamily="34" charset="0"/>
            </a:endParaRPr>
          </a:p>
          <a:p>
            <a:pPr marL="457200">
              <a:lnSpc>
                <a:spcPct val="107000"/>
              </a:lnSpc>
              <a:spcAft>
                <a:spcPts val="0"/>
              </a:spcAft>
            </a:pPr>
            <a:endParaRPr lang="nb-NO" sz="1200" dirty="0">
              <a:effectLst/>
              <a:latin typeface="Calibri Light" panose="020F0302020204030204" pitchFamily="34" charset="0"/>
              <a:ea typeface="DengXian" panose="02010600030101010101" pitchFamily="2" charset="-122"/>
              <a:cs typeface="Calibri Light" panose="020F0302020204030204" pitchFamily="34" charset="0"/>
            </a:endParaRPr>
          </a:p>
        </p:txBody>
      </p:sp>
      <p:sp>
        <p:nvSpPr>
          <p:cNvPr id="17" name="Rektangel 16">
            <a:extLst>
              <a:ext uri="{FF2B5EF4-FFF2-40B4-BE49-F238E27FC236}">
                <a16:creationId xmlns:a16="http://schemas.microsoft.com/office/drawing/2014/main" id="{20A773AA-35D8-4D7E-8805-D0BB061D174B}"/>
              </a:ext>
            </a:extLst>
          </p:cNvPr>
          <p:cNvSpPr/>
          <p:nvPr/>
        </p:nvSpPr>
        <p:spPr>
          <a:xfrm>
            <a:off x="535926" y="2570228"/>
            <a:ext cx="10808121" cy="2257028"/>
          </a:xfrm>
          <a:prstGeom prst="rect">
            <a:avLst/>
          </a:prstGeom>
          <a:solidFill>
            <a:schemeClr val="bg2"/>
          </a:solidFill>
        </p:spPr>
        <p:txBody>
          <a:bodyPr wrap="square">
            <a:spAutoFit/>
          </a:bodyPr>
          <a:lstStyle/>
          <a:p>
            <a:pPr marL="800100" indent="-342900">
              <a:lnSpc>
                <a:spcPct val="107000"/>
              </a:lnSpc>
              <a:spcAft>
                <a:spcPts val="0"/>
              </a:spcAft>
              <a:buAutoNum type="alphaLcParenBoth" startAt="4"/>
            </a:pPr>
            <a:r>
              <a:rPr lang="en-GB" dirty="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t>accurate and, where necessary, kept up to date; every reasonable step must be taken to ensure that</a:t>
            </a:r>
          </a:p>
          <a:p>
            <a:pPr marL="457200">
              <a:lnSpc>
                <a:spcPct val="107000"/>
              </a:lnSpc>
              <a:spcAft>
                <a:spcPts val="0"/>
              </a:spcAft>
            </a:pPr>
            <a:r>
              <a:rPr lang="en-GB" dirty="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t>personal data that are  inaccurate, having regard to the purposes for which they are processed, are erased or rectified without delay (‘accuracy’); </a:t>
            </a:r>
          </a:p>
          <a:p>
            <a:pPr marL="457200">
              <a:lnSpc>
                <a:spcPct val="107000"/>
              </a:lnSpc>
              <a:spcAft>
                <a:spcPts val="0"/>
              </a:spcAft>
            </a:pPr>
            <a:r>
              <a:rPr lang="en-GB" dirty="0">
                <a:solidFill>
                  <a:srgbClr val="7030A0"/>
                </a:solidFill>
                <a:latin typeface="Calibri Light" panose="020F0302020204030204" pitchFamily="34" charset="0"/>
                <a:ea typeface="Times New Roman" panose="02020603050405020304" pitchFamily="18" charset="0"/>
                <a:cs typeface="Calibri Light" panose="020F0302020204030204" pitchFamily="34" charset="0"/>
              </a:rPr>
              <a:t>(d) accurate and, where necessary, kept up to date; every reasonable step must be taken to ensure that data which are inaccurate or incomplete, having regard to the purposes for which they were collected or for which they are further processed, are erased or rectified;</a:t>
            </a:r>
            <a:endParaRPr lang="nb-NO" sz="1200" dirty="0">
              <a:effectLst/>
              <a:latin typeface="Calibri Light" panose="020F0302020204030204" pitchFamily="34" charset="0"/>
              <a:ea typeface="DengXian" panose="02010600030101010101" pitchFamily="2" charset="-122"/>
              <a:cs typeface="Calibri Light" panose="020F0302020204030204" pitchFamily="34" charset="0"/>
            </a:endParaRPr>
          </a:p>
          <a:p>
            <a:pPr marL="685800" indent="-228600">
              <a:lnSpc>
                <a:spcPct val="107000"/>
              </a:lnSpc>
              <a:spcAft>
                <a:spcPts val="0"/>
              </a:spcAft>
              <a:buAutoNum type="alphaLcParenBoth" startAt="4"/>
            </a:pPr>
            <a:endParaRPr lang="en-GB" sz="1200" dirty="0">
              <a:solidFill>
                <a:srgbClr val="C00000"/>
              </a:solidFill>
              <a:effectLst/>
              <a:latin typeface="Calibri Light" panose="020F0302020204030204" pitchFamily="34" charset="0"/>
              <a:ea typeface="DengXian" panose="02010600030101010101" pitchFamily="2" charset="-122"/>
              <a:cs typeface="Calibri Light" panose="020F0302020204030204" pitchFamily="34" charset="0"/>
            </a:endParaRPr>
          </a:p>
          <a:p>
            <a:pPr marL="457200">
              <a:lnSpc>
                <a:spcPct val="107000"/>
              </a:lnSpc>
              <a:spcAft>
                <a:spcPts val="0"/>
              </a:spcAft>
            </a:pPr>
            <a:endParaRPr lang="nb-NO" sz="1200" dirty="0">
              <a:effectLst/>
              <a:latin typeface="Calibri Light" panose="020F0302020204030204" pitchFamily="34" charset="0"/>
              <a:ea typeface="DengXian" panose="02010600030101010101" pitchFamily="2" charset="-122"/>
              <a:cs typeface="Calibri Light" panose="020F0302020204030204" pitchFamily="34" charset="0"/>
            </a:endParaRPr>
          </a:p>
        </p:txBody>
      </p:sp>
      <p:sp>
        <p:nvSpPr>
          <p:cNvPr id="20" name="Rektangel 19">
            <a:extLst>
              <a:ext uri="{FF2B5EF4-FFF2-40B4-BE49-F238E27FC236}">
                <a16:creationId xmlns:a16="http://schemas.microsoft.com/office/drawing/2014/main" id="{5557C05C-A507-4F0F-984E-818707C86548}"/>
              </a:ext>
            </a:extLst>
          </p:cNvPr>
          <p:cNvSpPr/>
          <p:nvPr/>
        </p:nvSpPr>
        <p:spPr>
          <a:xfrm>
            <a:off x="543149" y="3519321"/>
            <a:ext cx="10808121" cy="2744982"/>
          </a:xfrm>
          <a:prstGeom prst="rect">
            <a:avLst/>
          </a:prstGeom>
          <a:solidFill>
            <a:schemeClr val="accent4">
              <a:lumMod val="20000"/>
              <a:lumOff val="80000"/>
            </a:schemeClr>
          </a:solidFill>
        </p:spPr>
        <p:txBody>
          <a:bodyPr wrap="square">
            <a:spAutoFit/>
          </a:bodyPr>
          <a:lstStyle/>
          <a:p>
            <a:pPr marL="457200">
              <a:lnSpc>
                <a:spcPct val="107000"/>
              </a:lnSpc>
            </a:pPr>
            <a:r>
              <a:rPr lang="en-GB" dirty="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t>(e) kept in a form which permits identification of data subjects for no longer than is necessary for the purposes for which the personal data are processed; personal data may be stored for longer periods insofar as the personal data will be processed solely for archiving purposes in the public interest, scientific or historical  research purposes or statistical purposes in accordance with Article 89(1) subject to implementation of the appropriate technical and organisational measures required by this Regulation in order to safeguard the rights and freedoms of the data subject (‘storage limitation’);</a:t>
            </a:r>
            <a:endParaRPr lang="nb-NO" sz="1200" dirty="0">
              <a:effectLst/>
              <a:latin typeface="Calibri Light" panose="020F0302020204030204" pitchFamily="34" charset="0"/>
              <a:ea typeface="DengXian" panose="02010600030101010101" pitchFamily="2" charset="-122"/>
              <a:cs typeface="Calibri Light" panose="020F0302020204030204" pitchFamily="34" charset="0"/>
            </a:endParaRPr>
          </a:p>
          <a:p>
            <a:pPr marL="457200">
              <a:lnSpc>
                <a:spcPct val="107000"/>
              </a:lnSpc>
              <a:spcAft>
                <a:spcPts val="0"/>
              </a:spcAft>
            </a:pPr>
            <a:r>
              <a:rPr lang="en-GB" dirty="0">
                <a:solidFill>
                  <a:srgbClr val="7030A0"/>
                </a:solidFill>
                <a:latin typeface="Calibri Light" panose="020F0302020204030204" pitchFamily="34" charset="0"/>
                <a:ea typeface="Times New Roman" panose="02020603050405020304" pitchFamily="18" charset="0"/>
                <a:cs typeface="Calibri Light" panose="020F0302020204030204" pitchFamily="34" charset="0"/>
              </a:rPr>
              <a:t>(e) kept in a form which permits identification of data subjects for no longer than is necessary for the purposes for which the data were collected or for which they are further processed. Member States shall lay down appropriate safeguards for personal data stored for longer periods for historical, statistical or scientific use.</a:t>
            </a:r>
            <a:endParaRPr lang="nb-NO" sz="1200" dirty="0">
              <a:effectLst/>
              <a:latin typeface="Calibri Light" panose="020F0302020204030204" pitchFamily="34" charset="0"/>
              <a:ea typeface="DengXian" panose="02010600030101010101" pitchFamily="2" charset="-122"/>
              <a:cs typeface="Calibri Light" panose="020F0302020204030204" pitchFamily="34" charset="0"/>
            </a:endParaRPr>
          </a:p>
        </p:txBody>
      </p:sp>
      <p:sp>
        <p:nvSpPr>
          <p:cNvPr id="22" name="Rektangel 21">
            <a:extLst>
              <a:ext uri="{FF2B5EF4-FFF2-40B4-BE49-F238E27FC236}">
                <a16:creationId xmlns:a16="http://schemas.microsoft.com/office/drawing/2014/main" id="{ACC42916-72FF-4AE9-B105-9CE9DB4014C9}"/>
              </a:ext>
            </a:extLst>
          </p:cNvPr>
          <p:cNvSpPr/>
          <p:nvPr/>
        </p:nvSpPr>
        <p:spPr>
          <a:xfrm>
            <a:off x="528703" y="4468734"/>
            <a:ext cx="10808122" cy="2152256"/>
          </a:xfrm>
          <a:prstGeom prst="rect">
            <a:avLst/>
          </a:prstGeom>
          <a:solidFill>
            <a:schemeClr val="bg2"/>
          </a:solidFill>
        </p:spPr>
        <p:txBody>
          <a:bodyPr wrap="square">
            <a:spAutoFit/>
          </a:bodyPr>
          <a:lstStyle/>
          <a:p>
            <a:pPr marL="457200">
              <a:lnSpc>
                <a:spcPct val="107000"/>
              </a:lnSpc>
              <a:spcAft>
                <a:spcPts val="0"/>
              </a:spcAft>
            </a:pPr>
            <a:r>
              <a:rPr lang="en-GB" dirty="0">
                <a:solidFill>
                  <a:srgbClr val="C00000"/>
                </a:solidFill>
                <a:latin typeface="Calibri Light" panose="020F0302020204030204" pitchFamily="34" charset="0"/>
                <a:ea typeface="Times New Roman" panose="02020603050405020304" pitchFamily="18" charset="0"/>
                <a:cs typeface="Calibri Light" panose="020F0302020204030204" pitchFamily="34" charset="0"/>
              </a:rPr>
              <a:t>(f) processed in a manner that ensures appropriate security of the personal data, including protection against unauthorised or unlawful processing and against accidental loss, destruction or damage, using appropriate technical or organisational measures (‘integrity and confidentiality)</a:t>
            </a:r>
            <a:endParaRPr lang="nb-NO" sz="1200" dirty="0">
              <a:effectLst/>
              <a:latin typeface="Calibri Light" panose="020F0302020204030204" pitchFamily="34" charset="0"/>
              <a:ea typeface="DengXian" panose="02010600030101010101" pitchFamily="2" charset="-122"/>
              <a:cs typeface="Calibri Light" panose="020F0302020204030204" pitchFamily="34" charset="0"/>
            </a:endParaRPr>
          </a:p>
          <a:p>
            <a:pPr marL="457200">
              <a:lnSpc>
                <a:spcPct val="107000"/>
              </a:lnSpc>
              <a:spcAft>
                <a:spcPts val="0"/>
              </a:spcAft>
            </a:pPr>
            <a:r>
              <a:rPr lang="en-GB" dirty="0">
                <a:solidFill>
                  <a:srgbClr val="7030A0"/>
                </a:solidFill>
                <a:latin typeface="Calibri Light" panose="020F0302020204030204" pitchFamily="34" charset="0"/>
                <a:ea typeface="Times New Roman" panose="02020603050405020304" pitchFamily="18" charset="0"/>
                <a:cs typeface="Calibri Light" panose="020F0302020204030204" pitchFamily="34" charset="0"/>
              </a:rPr>
              <a:t>the controller must implement appropriate technical and organizational measures to protect personal data against accidental or unlawful destruction or accidental loss, alteration, unauthorized disclosure or access, in particular where the processing involves the transmission of data over a network, and against all other unlawful forms of processing. (PVD art. 17(1))</a:t>
            </a:r>
            <a:endParaRPr lang="nb-NO" sz="1200" dirty="0">
              <a:effectLst/>
              <a:latin typeface="Calibri Light" panose="020F0302020204030204" pitchFamily="34" charset="0"/>
              <a:ea typeface="DengXian" panose="02010600030101010101" pitchFamily="2" charset="-122"/>
              <a:cs typeface="Calibri Light" panose="020F0302020204030204" pitchFamily="34" charset="0"/>
            </a:endParaRPr>
          </a:p>
        </p:txBody>
      </p:sp>
    </p:spTree>
    <p:extLst>
      <p:ext uri="{BB962C8B-B14F-4D97-AF65-F5344CB8AC3E}">
        <p14:creationId xmlns:p14="http://schemas.microsoft.com/office/powerpoint/2010/main" val="28124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3" grpId="0" animBg="1"/>
      <p:bldP spid="17" grpId="0" animBg="1"/>
      <p:bldP spid="20"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D171166-54DE-43FA-8650-C6724E87E0D6}"/>
              </a:ext>
            </a:extLst>
          </p:cNvPr>
          <p:cNvSpPr>
            <a:spLocks noGrp="1"/>
          </p:cNvSpPr>
          <p:nvPr>
            <p:ph type="title"/>
          </p:nvPr>
        </p:nvSpPr>
        <p:spPr/>
        <p:txBody>
          <a:bodyPr>
            <a:normAutofit/>
          </a:bodyPr>
          <a:lstStyle/>
          <a:p>
            <a:r>
              <a:rPr lang="nb-NO" sz="3200" dirty="0">
                <a:solidFill>
                  <a:srgbClr val="C00000"/>
                </a:solidFill>
              </a:rPr>
              <a:t>Prinsippene i personvernforordningen</a:t>
            </a:r>
          </a:p>
        </p:txBody>
      </p:sp>
      <p:sp>
        <p:nvSpPr>
          <p:cNvPr id="3" name="Plassholder for innhold 2">
            <a:extLst>
              <a:ext uri="{FF2B5EF4-FFF2-40B4-BE49-F238E27FC236}">
                <a16:creationId xmlns:a16="http://schemas.microsoft.com/office/drawing/2014/main" id="{320555B7-2714-4385-9302-3DED38E7E796}"/>
              </a:ext>
            </a:extLst>
          </p:cNvPr>
          <p:cNvSpPr>
            <a:spLocks noGrp="1"/>
          </p:cNvSpPr>
          <p:nvPr>
            <p:ph idx="1"/>
          </p:nvPr>
        </p:nvSpPr>
        <p:spPr/>
        <p:txBody>
          <a:bodyPr>
            <a:normAutofit lnSpcReduction="10000"/>
          </a:bodyPr>
          <a:lstStyle/>
          <a:p>
            <a:pPr>
              <a:lnSpc>
                <a:spcPct val="100000"/>
              </a:lnSpc>
            </a:pPr>
            <a:r>
              <a:rPr lang="nb-NO" dirty="0">
                <a:latin typeface="Calibri Light" panose="020F0302020204030204" pitchFamily="34" charset="0"/>
                <a:cs typeface="Calibri Light" panose="020F0302020204030204" pitchFamily="34" charset="0"/>
              </a:rPr>
              <a:t>Vanlig å skille mellom (retts)prinsipper og regler</a:t>
            </a:r>
          </a:p>
          <a:p>
            <a:pPr lvl="1">
              <a:lnSpc>
                <a:spcPct val="100000"/>
              </a:lnSpc>
            </a:pPr>
            <a:r>
              <a:rPr lang="nb-NO" dirty="0">
                <a:latin typeface="Calibri Light" panose="020F0302020204030204" pitchFamily="34" charset="0"/>
                <a:cs typeface="Calibri Light" panose="020F0302020204030204" pitchFamily="34" charset="0"/>
              </a:rPr>
              <a:t>Se f.eks. fortalen til personvernforordningen, nr. 17 og 51</a:t>
            </a:r>
          </a:p>
          <a:p>
            <a:pPr lvl="1">
              <a:lnSpc>
                <a:spcPct val="100000"/>
              </a:lnSpc>
            </a:pPr>
            <a:r>
              <a:rPr lang="nb-NO" dirty="0">
                <a:latin typeface="Calibri Light" panose="020F0302020204030204" pitchFamily="34" charset="0"/>
                <a:cs typeface="Calibri Light" panose="020F0302020204030204" pitchFamily="34" charset="0"/>
              </a:rPr>
              <a:t>Prinsipper er typisk mer overordnet og abstrakt formulert enn regler</a:t>
            </a:r>
          </a:p>
          <a:p>
            <a:pPr lvl="1">
              <a:lnSpc>
                <a:spcPct val="100000"/>
              </a:lnSpc>
            </a:pPr>
            <a:r>
              <a:rPr lang="nb-NO" dirty="0">
                <a:latin typeface="Calibri Light" panose="020F0302020204030204" pitchFamily="34" charset="0"/>
                <a:cs typeface="Calibri Light" panose="020F0302020204030204" pitchFamily="34" charset="0"/>
              </a:rPr>
              <a:t>Personvernforordningen er så overordnet/abstrakt formulert at skillet mellom typiske </a:t>
            </a:r>
            <a:r>
              <a:rPr lang="nb-NO" i="1" dirty="0">
                <a:latin typeface="Calibri Light" panose="020F0302020204030204" pitchFamily="34" charset="0"/>
                <a:cs typeface="Calibri Light" panose="020F0302020204030204" pitchFamily="34" charset="0"/>
              </a:rPr>
              <a:t>prinsipper</a:t>
            </a:r>
            <a:r>
              <a:rPr lang="nb-NO" dirty="0">
                <a:latin typeface="Calibri Light" panose="020F0302020204030204" pitchFamily="34" charset="0"/>
                <a:cs typeface="Calibri Light" panose="020F0302020204030204" pitchFamily="34" charset="0"/>
              </a:rPr>
              <a:t> og typiske </a:t>
            </a:r>
            <a:r>
              <a:rPr lang="nb-NO" i="1" dirty="0">
                <a:latin typeface="Calibri Light" panose="020F0302020204030204" pitchFamily="34" charset="0"/>
                <a:cs typeface="Calibri Light" panose="020F0302020204030204" pitchFamily="34" charset="0"/>
              </a:rPr>
              <a:t>rettsregler</a:t>
            </a:r>
            <a:r>
              <a:rPr lang="nb-NO" dirty="0">
                <a:latin typeface="Calibri Light" panose="020F0302020204030204" pitchFamily="34" charset="0"/>
                <a:cs typeface="Calibri Light" panose="020F0302020204030204" pitchFamily="34" charset="0"/>
              </a:rPr>
              <a:t> ikke alltid blir tydelig</a:t>
            </a:r>
          </a:p>
          <a:p>
            <a:pPr>
              <a:lnSpc>
                <a:spcPct val="100000"/>
              </a:lnSpc>
            </a:pPr>
            <a:r>
              <a:rPr lang="nb-NO" dirty="0">
                <a:latin typeface="Calibri Light" panose="020F0302020204030204" pitchFamily="34" charset="0"/>
                <a:cs typeface="Calibri Light" panose="020F0302020204030204" pitchFamily="34" charset="0"/>
              </a:rPr>
              <a:t>Prinsippene i personvernforordningen</a:t>
            </a:r>
            <a:endParaRPr lang="nb-NO" i="1" dirty="0">
              <a:latin typeface="Calibri Light" panose="020F0302020204030204" pitchFamily="34" charset="0"/>
              <a:cs typeface="Calibri Light" panose="020F0302020204030204" pitchFamily="34" charset="0"/>
            </a:endParaRPr>
          </a:p>
          <a:p>
            <a:pPr lvl="1">
              <a:lnSpc>
                <a:spcPct val="100000"/>
              </a:lnSpc>
            </a:pPr>
            <a:r>
              <a:rPr lang="nb-NO" dirty="0">
                <a:latin typeface="Calibri Light" panose="020F0302020204030204" pitchFamily="34" charset="0"/>
                <a:cs typeface="Calibri Light" panose="020F0302020204030204" pitchFamily="34" charset="0"/>
              </a:rPr>
              <a:t>har selvstendig betydning som rettsregler</a:t>
            </a:r>
          </a:p>
          <a:p>
            <a:pPr lvl="1">
              <a:lnSpc>
                <a:spcPct val="100000"/>
              </a:lnSpc>
            </a:pPr>
            <a:r>
              <a:rPr lang="nb-NO" dirty="0">
                <a:latin typeface="Calibri Light" panose="020F0302020204030204" pitchFamily="34" charset="0"/>
                <a:cs typeface="Calibri Light" panose="020F0302020204030204" pitchFamily="34" charset="0"/>
              </a:rPr>
              <a:t>kommer dessuten til uttrykk i form av rettsregler, mange andre steder i forordningen</a:t>
            </a:r>
          </a:p>
          <a:p>
            <a:pPr lvl="1">
              <a:lnSpc>
                <a:spcPct val="100000"/>
              </a:lnSpc>
            </a:pPr>
            <a:r>
              <a:rPr lang="nb-NO" dirty="0">
                <a:latin typeface="Calibri Light" panose="020F0302020204030204" pitchFamily="34" charset="0"/>
                <a:cs typeface="Calibri Light" panose="020F0302020204030204" pitchFamily="34" charset="0"/>
              </a:rPr>
              <a:t>kan ha betydning som momenter ved fortolkningen av andre bestemmelser i forordningen</a:t>
            </a:r>
          </a:p>
          <a:p>
            <a:pPr marL="914400" lvl="2" indent="0">
              <a:lnSpc>
                <a:spcPct val="100000"/>
              </a:lnSpc>
              <a:buNone/>
            </a:pPr>
            <a:endParaRPr lang="nb-NO"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1429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66EE78-3F09-437F-A32F-2D1F9CD8C333}"/>
              </a:ext>
            </a:extLst>
          </p:cNvPr>
          <p:cNvSpPr>
            <a:spLocks noGrp="1"/>
          </p:cNvSpPr>
          <p:nvPr>
            <p:ph type="title"/>
          </p:nvPr>
        </p:nvSpPr>
        <p:spPr>
          <a:xfrm>
            <a:off x="838200" y="18256"/>
            <a:ext cx="10515600" cy="1204008"/>
          </a:xfrm>
        </p:spPr>
        <p:txBody>
          <a:bodyPr>
            <a:normAutofit/>
          </a:bodyPr>
          <a:lstStyle/>
          <a:p>
            <a:r>
              <a:rPr lang="nb-NO" sz="3200" dirty="0">
                <a:solidFill>
                  <a:srgbClr val="C00000"/>
                </a:solidFill>
              </a:rPr>
              <a:t>Prinsipper i fortalen</a:t>
            </a:r>
          </a:p>
        </p:txBody>
      </p:sp>
      <p:sp>
        <p:nvSpPr>
          <p:cNvPr id="3" name="Plassholder for innhold 2">
            <a:extLst>
              <a:ext uri="{FF2B5EF4-FFF2-40B4-BE49-F238E27FC236}">
                <a16:creationId xmlns:a16="http://schemas.microsoft.com/office/drawing/2014/main" id="{647EF133-F179-4A08-B23F-3670AC2C2A72}"/>
              </a:ext>
            </a:extLst>
          </p:cNvPr>
          <p:cNvSpPr>
            <a:spLocks noGrp="1"/>
          </p:cNvSpPr>
          <p:nvPr>
            <p:ph idx="1"/>
          </p:nvPr>
        </p:nvSpPr>
        <p:spPr>
          <a:xfrm>
            <a:off x="838200" y="983324"/>
            <a:ext cx="10515600" cy="5513969"/>
          </a:xfrm>
        </p:spPr>
        <p:txBody>
          <a:bodyPr>
            <a:normAutofit fontScale="70000" lnSpcReduction="20000"/>
          </a:bodyPr>
          <a:lstStyle/>
          <a:p>
            <a:pPr>
              <a:lnSpc>
                <a:spcPct val="120000"/>
              </a:lnSpc>
            </a:pPr>
            <a:r>
              <a:rPr lang="nb-NO" dirty="0">
                <a:latin typeface="Calibri Light" panose="020F0302020204030204" pitchFamily="34" charset="0"/>
                <a:cs typeface="Calibri Light" panose="020F0302020204030204" pitchFamily="34" charset="0"/>
              </a:rPr>
              <a:t>Prinsippene i art. 5 blir i begrenset grad brukt i fortalen:</a:t>
            </a:r>
          </a:p>
          <a:p>
            <a:pPr lvl="1">
              <a:lnSpc>
                <a:spcPct val="120000"/>
              </a:lnSpc>
            </a:pPr>
            <a:r>
              <a:rPr lang="nb-NO" dirty="0">
                <a:latin typeface="Calibri Light" panose="020F0302020204030204" pitchFamily="34" charset="0"/>
                <a:cs typeface="Calibri Light" panose="020F0302020204030204" pitchFamily="34" charset="0"/>
              </a:rPr>
              <a:t>Generelle henvisninger (2, 26, 51, 72, 73, 153)</a:t>
            </a:r>
          </a:p>
          <a:p>
            <a:pPr lvl="1">
              <a:lnSpc>
                <a:spcPct val="120000"/>
              </a:lnSpc>
            </a:pPr>
            <a:r>
              <a:rPr lang="nb-NO" dirty="0">
                <a:latin typeface="Calibri Light" panose="020F0302020204030204" pitchFamily="34" charset="0"/>
                <a:cs typeface="Calibri Light" panose="020F0302020204030204" pitchFamily="34" charset="0"/>
              </a:rPr>
              <a:t>Prinsippene om rettferdig og åpen behandling  (60)</a:t>
            </a:r>
          </a:p>
          <a:p>
            <a:pPr lvl="1">
              <a:lnSpc>
                <a:spcPct val="120000"/>
              </a:lnSpc>
            </a:pPr>
            <a:r>
              <a:rPr lang="nb-NO" dirty="0">
                <a:latin typeface="Calibri Light" panose="020F0302020204030204" pitchFamily="34" charset="0"/>
                <a:cs typeface="Calibri Light" panose="020F0302020204030204" pitchFamily="34" charset="0"/>
              </a:rPr>
              <a:t>Prinsippet om åpenhet (39, 58)</a:t>
            </a:r>
          </a:p>
          <a:p>
            <a:pPr lvl="1">
              <a:lnSpc>
                <a:spcPct val="120000"/>
              </a:lnSpc>
            </a:pPr>
            <a:r>
              <a:rPr lang="nb-NO" dirty="0">
                <a:latin typeface="Calibri Light" panose="020F0302020204030204" pitchFamily="34" charset="0"/>
                <a:cs typeface="Calibri Light" panose="020F0302020204030204" pitchFamily="34" charset="0"/>
              </a:rPr>
              <a:t>Dataminimering (156)</a:t>
            </a:r>
          </a:p>
          <a:p>
            <a:pPr>
              <a:lnSpc>
                <a:spcPct val="120000"/>
              </a:lnSpc>
            </a:pPr>
            <a:r>
              <a:rPr lang="nb-NO" dirty="0">
                <a:latin typeface="Calibri Light" panose="020F0302020204030204" pitchFamily="34" charset="0"/>
                <a:cs typeface="Calibri Light" panose="020F0302020204030204" pitchFamily="34" charset="0"/>
              </a:rPr>
              <a:t>I tillegg omtales enkelte bestemmelser i tillegg til art. 5 som «prinsipper»:</a:t>
            </a:r>
          </a:p>
          <a:p>
            <a:pPr lvl="1">
              <a:lnSpc>
                <a:spcPct val="120000"/>
              </a:lnSpc>
            </a:pPr>
            <a:r>
              <a:rPr lang="nb-NO" dirty="0">
                <a:latin typeface="Calibri Light" panose="020F0302020204030204" pitchFamily="34" charset="0"/>
                <a:cs typeface="Calibri Light" panose="020F0302020204030204" pitchFamily="34" charset="0"/>
              </a:rPr>
              <a:t>Prinsippet om innebygget personvern og personvern som standardinnstilling (78, 108)</a:t>
            </a:r>
          </a:p>
          <a:p>
            <a:pPr lvl="1">
              <a:lnSpc>
                <a:spcPct val="120000"/>
              </a:lnSpc>
            </a:pPr>
            <a:r>
              <a:rPr lang="nb-NO" dirty="0">
                <a:latin typeface="Calibri Light" panose="020F0302020204030204" pitchFamily="34" charset="0"/>
                <a:cs typeface="Calibri Light" panose="020F0302020204030204" pitchFamily="34" charset="0"/>
              </a:rPr>
              <a:t>Prinsipper for overføring av personopplysninger i et konsern (48)</a:t>
            </a:r>
          </a:p>
          <a:p>
            <a:pPr>
              <a:lnSpc>
                <a:spcPct val="120000"/>
              </a:lnSpc>
            </a:pPr>
            <a:r>
              <a:rPr lang="nb-NO" dirty="0">
                <a:latin typeface="Calibri Light" panose="020F0302020204030204" pitchFamily="34" charset="0"/>
                <a:cs typeface="Calibri Light" panose="020F0302020204030204" pitchFamily="34" charset="0"/>
              </a:rPr>
              <a:t>En rekke andre prinsipper blir også trukket frem:</a:t>
            </a:r>
          </a:p>
          <a:p>
            <a:pPr lvl="1">
              <a:lnSpc>
                <a:spcPct val="120000"/>
              </a:lnSpc>
            </a:pPr>
            <a:r>
              <a:rPr lang="nb-NO" dirty="0">
                <a:latin typeface="Calibri Light" panose="020F0302020204030204" pitchFamily="34" charset="0"/>
                <a:cs typeface="Calibri Light" panose="020F0302020204030204" pitchFamily="34" charset="0"/>
              </a:rPr>
              <a:t>Allmenne prinsipper i unionsretten og i TEU (148)</a:t>
            </a:r>
          </a:p>
          <a:p>
            <a:pPr lvl="2">
              <a:lnSpc>
                <a:spcPct val="120000"/>
              </a:lnSpc>
            </a:pPr>
            <a:r>
              <a:rPr lang="nb-NO" dirty="0">
                <a:latin typeface="Calibri Light" panose="020F0302020204030204" pitchFamily="34" charset="0"/>
                <a:cs typeface="Calibri Light" panose="020F0302020204030204" pitchFamily="34" charset="0"/>
              </a:rPr>
              <a:t>Nærhetsprinsippet (170)</a:t>
            </a:r>
          </a:p>
          <a:p>
            <a:pPr lvl="2">
              <a:lnSpc>
                <a:spcPct val="120000"/>
              </a:lnSpc>
            </a:pPr>
            <a:r>
              <a:rPr lang="nb-NO" dirty="0">
                <a:latin typeface="Calibri Light" panose="020F0302020204030204" pitchFamily="34" charset="0"/>
                <a:cs typeface="Calibri Light" panose="020F0302020204030204" pitchFamily="34" charset="0"/>
              </a:rPr>
              <a:t>Rettslig vern (148)</a:t>
            </a:r>
          </a:p>
          <a:p>
            <a:pPr lvl="2">
              <a:lnSpc>
                <a:spcPct val="120000"/>
              </a:lnSpc>
            </a:pPr>
            <a:r>
              <a:rPr lang="nb-NO" dirty="0">
                <a:latin typeface="Calibri Light" panose="020F0302020204030204" pitchFamily="34" charset="0"/>
                <a:cs typeface="Calibri Light" panose="020F0302020204030204" pitchFamily="34" charset="0"/>
              </a:rPr>
              <a:t>Rettferdig rettergang (148)</a:t>
            </a:r>
          </a:p>
          <a:p>
            <a:pPr lvl="1">
              <a:lnSpc>
                <a:spcPct val="120000"/>
              </a:lnSpc>
            </a:pPr>
            <a:r>
              <a:rPr lang="nb-NO" dirty="0">
                <a:latin typeface="Calibri Light" panose="020F0302020204030204" pitchFamily="34" charset="0"/>
                <a:cs typeface="Calibri Light" panose="020F0302020204030204" pitchFamily="34" charset="0"/>
              </a:rPr>
              <a:t>Rettsstatsprinsippet (104)</a:t>
            </a:r>
          </a:p>
          <a:p>
            <a:pPr lvl="1">
              <a:lnSpc>
                <a:spcPct val="120000"/>
              </a:lnSpc>
            </a:pPr>
            <a:r>
              <a:rPr lang="nb-NO" dirty="0">
                <a:latin typeface="Calibri Light" panose="020F0302020204030204" pitchFamily="34" charset="0"/>
                <a:cs typeface="Calibri Light" panose="020F0302020204030204" pitchFamily="34" charset="0"/>
              </a:rPr>
              <a:t>Forholdsmessighetsprinsippet (170)</a:t>
            </a:r>
          </a:p>
          <a:p>
            <a:pPr lvl="1">
              <a:lnSpc>
                <a:spcPct val="120000"/>
              </a:lnSpc>
            </a:pPr>
            <a:r>
              <a:rPr lang="nb-NO" dirty="0">
                <a:latin typeface="Calibri Light" panose="020F0302020204030204" pitchFamily="34" charset="0"/>
                <a:cs typeface="Calibri Light" panose="020F0302020204030204" pitchFamily="34" charset="0"/>
              </a:rPr>
              <a:t>Ansvarlighetsprinsippet  (85)</a:t>
            </a:r>
          </a:p>
          <a:p>
            <a:pPr lvl="2">
              <a:lnSpc>
                <a:spcPct val="120000"/>
              </a:lnSpc>
            </a:pPr>
            <a:endParaRPr lang="nb-NO" dirty="0">
              <a:latin typeface="Calibri Light" panose="020F0302020204030204" pitchFamily="34" charset="0"/>
              <a:cs typeface="Calibri Light" panose="020F0302020204030204" pitchFamily="34" charset="0"/>
            </a:endParaRPr>
          </a:p>
          <a:p>
            <a:pPr lvl="2">
              <a:lnSpc>
                <a:spcPct val="120000"/>
              </a:lnSpc>
            </a:pPr>
            <a:endParaRPr lang="nb-NO"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18352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AF70EB-4BE0-490E-95FD-F5A18FA10F49}"/>
              </a:ext>
            </a:extLst>
          </p:cNvPr>
          <p:cNvSpPr>
            <a:spLocks noGrp="1"/>
          </p:cNvSpPr>
          <p:nvPr>
            <p:ph type="title"/>
          </p:nvPr>
        </p:nvSpPr>
        <p:spPr/>
        <p:txBody>
          <a:bodyPr>
            <a:normAutofit/>
          </a:bodyPr>
          <a:lstStyle/>
          <a:p>
            <a:r>
              <a:rPr lang="nb-NO" sz="3200" dirty="0"/>
              <a:t>Prinsippet om lovlighet, rettferdighet og åpenhet (art. 5(1)(a))</a:t>
            </a:r>
          </a:p>
        </p:txBody>
      </p:sp>
      <p:sp>
        <p:nvSpPr>
          <p:cNvPr id="3" name="Plassholder for innhold 2">
            <a:extLst>
              <a:ext uri="{FF2B5EF4-FFF2-40B4-BE49-F238E27FC236}">
                <a16:creationId xmlns:a16="http://schemas.microsoft.com/office/drawing/2014/main" id="{386C13FE-1DF6-4349-AA83-ED989BCD564A}"/>
              </a:ext>
            </a:extLst>
          </p:cNvPr>
          <p:cNvSpPr>
            <a:spLocks noGrp="1"/>
          </p:cNvSpPr>
          <p:nvPr>
            <p:ph idx="1"/>
          </p:nvPr>
        </p:nvSpPr>
        <p:spPr>
          <a:xfrm>
            <a:off x="838200" y="2506662"/>
            <a:ext cx="10515600" cy="3838998"/>
          </a:xfrm>
        </p:spPr>
        <p:txBody>
          <a:bodyPr>
            <a:normAutofit fontScale="70000" lnSpcReduction="20000"/>
          </a:bodyPr>
          <a:lstStyle/>
          <a:p>
            <a:pPr>
              <a:lnSpc>
                <a:spcPct val="120000"/>
              </a:lnSpc>
            </a:pPr>
            <a:r>
              <a:rPr lang="nb-NO" dirty="0">
                <a:latin typeface="Calibri Light" panose="020F0302020204030204" pitchFamily="34" charset="0"/>
                <a:cs typeface="Calibri Light" panose="020F0302020204030204" pitchFamily="34" charset="0"/>
              </a:rPr>
              <a:t>Kan ses på som et grunnprinsipp, som de øvrige prinsippene forutsetter/bygger på</a:t>
            </a:r>
          </a:p>
          <a:p>
            <a:pPr>
              <a:lnSpc>
                <a:spcPct val="120000"/>
              </a:lnSpc>
            </a:pPr>
            <a:r>
              <a:rPr lang="nb-NO" dirty="0">
                <a:latin typeface="Calibri Light" panose="020F0302020204030204" pitchFamily="34" charset="0"/>
                <a:cs typeface="Calibri Light" panose="020F0302020204030204" pitchFamily="34" charset="0"/>
              </a:rPr>
              <a:t>Jf. «Rettferdighet og rettmessighet» («</a:t>
            </a:r>
            <a:r>
              <a:rPr lang="nb-NO" dirty="0" err="1">
                <a:latin typeface="Calibri Light" panose="020F0302020204030204" pitchFamily="34" charset="0"/>
                <a:cs typeface="Calibri Light" panose="020F0302020204030204" pitchFamily="34" charset="0"/>
              </a:rPr>
              <a:t>Fairly</a:t>
            </a:r>
            <a:r>
              <a:rPr lang="nb-NO" dirty="0">
                <a:latin typeface="Calibri Light" panose="020F0302020204030204" pitchFamily="34" charset="0"/>
                <a:cs typeface="Calibri Light" panose="020F0302020204030204" pitchFamily="34" charset="0"/>
              </a:rPr>
              <a:t> and </a:t>
            </a:r>
            <a:r>
              <a:rPr lang="nb-NO" dirty="0" err="1">
                <a:latin typeface="Calibri Light" panose="020F0302020204030204" pitchFamily="34" charset="0"/>
                <a:cs typeface="Calibri Light" panose="020F0302020204030204" pitchFamily="34" charset="0"/>
              </a:rPr>
              <a:t>lawfully</a:t>
            </a:r>
            <a:r>
              <a:rPr lang="nb-NO" dirty="0">
                <a:latin typeface="Calibri Light" panose="020F0302020204030204" pitchFamily="34" charset="0"/>
                <a:cs typeface="Calibri Light" panose="020F0302020204030204" pitchFamily="34" charset="0"/>
              </a:rPr>
              <a:t>») i PVD art.  6(1)(a) og Europarådskonvensjonen om personvern, art. 5(a) </a:t>
            </a:r>
          </a:p>
          <a:p>
            <a:pPr>
              <a:lnSpc>
                <a:spcPct val="120000"/>
              </a:lnSpc>
            </a:pPr>
            <a:r>
              <a:rPr lang="nb-NO" dirty="0">
                <a:latin typeface="Calibri Light" panose="020F0302020204030204" pitchFamily="34" charset="0"/>
                <a:cs typeface="Calibri Light" panose="020F0302020204030204" pitchFamily="34" charset="0"/>
              </a:rPr>
              <a:t>PVF art. 5(1)(a) er typisk formulert som prinsipp (løser ingen bestemte rettsspørsmål)</a:t>
            </a:r>
          </a:p>
          <a:p>
            <a:pPr>
              <a:lnSpc>
                <a:spcPct val="120000"/>
              </a:lnSpc>
            </a:pPr>
            <a:r>
              <a:rPr lang="nb-NO" dirty="0">
                <a:latin typeface="Calibri Light" panose="020F0302020204030204" pitchFamily="34" charset="0"/>
                <a:cs typeface="Calibri Light" panose="020F0302020204030204" pitchFamily="34" charset="0"/>
              </a:rPr>
              <a:t>Består av 3 relativt selvstendige elementer (kunne også vært formulert for seg)</a:t>
            </a:r>
          </a:p>
          <a:p>
            <a:pPr lvl="1">
              <a:lnSpc>
                <a:spcPct val="120000"/>
              </a:lnSpc>
            </a:pPr>
            <a:r>
              <a:rPr lang="nb-NO" dirty="0">
                <a:latin typeface="Calibri Light" panose="020F0302020204030204" pitchFamily="34" charset="0"/>
                <a:cs typeface="Calibri Light" panose="020F0302020204030204" pitchFamily="34" charset="0"/>
              </a:rPr>
              <a:t>Lovlig behandling</a:t>
            </a:r>
          </a:p>
          <a:p>
            <a:pPr lvl="1">
              <a:lnSpc>
                <a:spcPct val="120000"/>
              </a:lnSpc>
            </a:pPr>
            <a:r>
              <a:rPr lang="nb-NO" dirty="0">
                <a:latin typeface="Calibri Light" panose="020F0302020204030204" pitchFamily="34" charset="0"/>
                <a:cs typeface="Calibri Light" panose="020F0302020204030204" pitchFamily="34" charset="0"/>
              </a:rPr>
              <a:t>Rettferdig behandling</a:t>
            </a:r>
          </a:p>
          <a:p>
            <a:pPr lvl="1">
              <a:lnSpc>
                <a:spcPct val="120000"/>
              </a:lnSpc>
            </a:pPr>
            <a:r>
              <a:rPr lang="nb-NO" dirty="0">
                <a:latin typeface="Calibri Light" panose="020F0302020204030204" pitchFamily="34" charset="0"/>
                <a:cs typeface="Calibri Light" panose="020F0302020204030204" pitchFamily="34" charset="0"/>
              </a:rPr>
              <a:t>Åpen behandling</a:t>
            </a:r>
          </a:p>
          <a:p>
            <a:pPr>
              <a:lnSpc>
                <a:spcPct val="120000"/>
              </a:lnSpc>
            </a:pPr>
            <a:r>
              <a:rPr lang="nb-NO" dirty="0">
                <a:latin typeface="Calibri Light" panose="020F0302020204030204" pitchFamily="34" charset="0"/>
                <a:cs typeface="Calibri Light" panose="020F0302020204030204" pitchFamily="34" charset="0"/>
              </a:rPr>
              <a:t>Retter seg primært til behandlingsansvarlig, men til en viss grad også nasjonale lovgivende myndigheter og lovgivende myndigheter i Unionen (jf. f.eks. art. 6(3), siste del)</a:t>
            </a:r>
          </a:p>
        </p:txBody>
      </p:sp>
      <p:sp>
        <p:nvSpPr>
          <p:cNvPr id="4" name="TekstSylinder 3">
            <a:extLst>
              <a:ext uri="{FF2B5EF4-FFF2-40B4-BE49-F238E27FC236}">
                <a16:creationId xmlns:a16="http://schemas.microsoft.com/office/drawing/2014/main" id="{90DDEDC2-E55F-4499-8877-E85991575673}"/>
              </a:ext>
            </a:extLst>
          </p:cNvPr>
          <p:cNvSpPr txBox="1"/>
          <p:nvPr/>
        </p:nvSpPr>
        <p:spPr>
          <a:xfrm>
            <a:off x="1937141" y="1581782"/>
            <a:ext cx="8151594" cy="646331"/>
          </a:xfrm>
          <a:prstGeom prst="rect">
            <a:avLst/>
          </a:prstGeom>
          <a:solidFill>
            <a:schemeClr val="accent2">
              <a:lumMod val="20000"/>
              <a:lumOff val="80000"/>
            </a:schemeClr>
          </a:solidFill>
          <a:ln w="25400">
            <a:solidFill>
              <a:schemeClr val="accent2"/>
            </a:solidFill>
          </a:ln>
        </p:spPr>
        <p:txBody>
          <a:bodyPr wrap="square" rtlCol="0">
            <a:spAutoFit/>
          </a:bodyPr>
          <a:lstStyle/>
          <a:p>
            <a:r>
              <a:rPr lang="nb-NO" dirty="0"/>
              <a:t>«Personopplysninger skal</a:t>
            </a:r>
          </a:p>
          <a:p>
            <a:r>
              <a:rPr lang="nb-NO" dirty="0"/>
              <a:t>a) behandles på en lovlig, rettferdig og åpen måte med hensyn til den registrerte» </a:t>
            </a:r>
          </a:p>
        </p:txBody>
      </p:sp>
    </p:spTree>
    <p:extLst>
      <p:ext uri="{BB962C8B-B14F-4D97-AF65-F5344CB8AC3E}">
        <p14:creationId xmlns:p14="http://schemas.microsoft.com/office/powerpoint/2010/main" val="473645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F220C3-0E22-4A41-A859-90934B9C6B30}"/>
              </a:ext>
            </a:extLst>
          </p:cNvPr>
          <p:cNvSpPr>
            <a:spLocks noGrp="1"/>
          </p:cNvSpPr>
          <p:nvPr>
            <p:ph type="title"/>
          </p:nvPr>
        </p:nvSpPr>
        <p:spPr/>
        <p:txBody>
          <a:bodyPr>
            <a:normAutofit/>
          </a:bodyPr>
          <a:lstStyle/>
          <a:p>
            <a:r>
              <a:rPr lang="nb-NO" sz="3200" dirty="0">
                <a:solidFill>
                  <a:srgbClr val="C00000"/>
                </a:solidFill>
              </a:rPr>
              <a:t>Lovlig behandling</a:t>
            </a:r>
          </a:p>
        </p:txBody>
      </p:sp>
      <p:sp>
        <p:nvSpPr>
          <p:cNvPr id="3" name="Plassholder for innhold 2">
            <a:extLst>
              <a:ext uri="{FF2B5EF4-FFF2-40B4-BE49-F238E27FC236}">
                <a16:creationId xmlns:a16="http://schemas.microsoft.com/office/drawing/2014/main" id="{8955CE67-F754-4FA5-A0E6-4F7BDEED7F76}"/>
              </a:ext>
            </a:extLst>
          </p:cNvPr>
          <p:cNvSpPr>
            <a:spLocks noGrp="1"/>
          </p:cNvSpPr>
          <p:nvPr>
            <p:ph idx="1"/>
          </p:nvPr>
        </p:nvSpPr>
        <p:spPr/>
        <p:txBody>
          <a:bodyPr/>
          <a:lstStyle/>
          <a:p>
            <a:r>
              <a:rPr lang="nb-NO" dirty="0">
                <a:latin typeface="Calibri Light" panose="020F0302020204030204" pitchFamily="34" charset="0"/>
                <a:cs typeface="Calibri Light" panose="020F0302020204030204" pitchFamily="34" charset="0"/>
              </a:rPr>
              <a:t>TEU, f.eks. art. 2 og 3</a:t>
            </a:r>
          </a:p>
          <a:p>
            <a:r>
              <a:rPr lang="nb-NO" dirty="0">
                <a:latin typeface="Calibri Light" panose="020F0302020204030204" pitchFamily="34" charset="0"/>
                <a:cs typeface="Calibri Light" panose="020F0302020204030204" pitchFamily="34" charset="0"/>
              </a:rPr>
              <a:t>Innenfor rammene av annen EU-rettslig regulering</a:t>
            </a:r>
          </a:p>
          <a:p>
            <a:r>
              <a:rPr lang="nb-NO" dirty="0">
                <a:latin typeface="Calibri Light" panose="020F0302020204030204" pitchFamily="34" charset="0"/>
                <a:cs typeface="Calibri Light" panose="020F0302020204030204" pitchFamily="34" charset="0"/>
              </a:rPr>
              <a:t>EMK art. 8 og </a:t>
            </a:r>
            <a:r>
              <a:rPr lang="nb-NO" dirty="0" err="1">
                <a:latin typeface="Calibri Light" panose="020F0302020204030204" pitchFamily="34" charset="0"/>
                <a:cs typeface="Calibri Light" panose="020F0302020204030204" pitchFamily="34" charset="0"/>
              </a:rPr>
              <a:t>Gr.l</a:t>
            </a:r>
            <a:r>
              <a:rPr lang="nb-NO" dirty="0">
                <a:latin typeface="Calibri Light" panose="020F0302020204030204" pitchFamily="34" charset="0"/>
                <a:cs typeface="Calibri Light" panose="020F0302020204030204" pitchFamily="34" charset="0"/>
              </a:rPr>
              <a:t>. § 102</a:t>
            </a:r>
          </a:p>
          <a:p>
            <a:r>
              <a:rPr lang="nb-NO" dirty="0">
                <a:latin typeface="Calibri Light" panose="020F0302020204030204" pitchFamily="34" charset="0"/>
                <a:cs typeface="Calibri Light" panose="020F0302020204030204" pitchFamily="34" charset="0"/>
              </a:rPr>
              <a:t>I samsvar med PVF selv</a:t>
            </a:r>
          </a:p>
          <a:p>
            <a:pPr lvl="1"/>
            <a:r>
              <a:rPr lang="nb-NO" dirty="0">
                <a:latin typeface="Calibri Light" panose="020F0302020204030204" pitchFamily="34" charset="0"/>
                <a:cs typeface="Calibri Light" panose="020F0302020204030204" pitchFamily="34" charset="0"/>
              </a:rPr>
              <a:t>«lovlig» brukes i art. 6 (men ikke i art. 9),</a:t>
            </a:r>
            <a:r>
              <a:rPr lang="nb-NO" dirty="0">
                <a:latin typeface="Calibri Light" panose="020F0302020204030204" pitchFamily="34" charset="0"/>
                <a:cs typeface="Calibri Light" panose="020F0302020204030204" pitchFamily="34" charset="0"/>
                <a:sym typeface="Wingdings" panose="05000000000000000000" pitchFamily="2" charset="2"/>
              </a:rPr>
              <a:t> jf. pol §§ 8 og 9</a:t>
            </a:r>
          </a:p>
          <a:p>
            <a:pPr lvl="1"/>
            <a:r>
              <a:rPr lang="nb-NO" dirty="0">
                <a:latin typeface="Calibri Light" panose="020F0302020204030204" pitchFamily="34" charset="0"/>
                <a:cs typeface="Calibri Light" panose="020F0302020204030204" pitchFamily="34" charset="0"/>
                <a:sym typeface="Wingdings" panose="05000000000000000000" pitchFamily="2" charset="2"/>
              </a:rPr>
              <a:t>Er neppe av spesiell betydning at «lovlig»/«ulovlig» brukes i noen bestemmelser, men ikke andre</a:t>
            </a:r>
            <a:endParaRPr lang="nb-NO"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733337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0CA5A86-99D9-4F86-81F9-C5FDCA7091AD}"/>
              </a:ext>
            </a:extLst>
          </p:cNvPr>
          <p:cNvSpPr>
            <a:spLocks noGrp="1"/>
          </p:cNvSpPr>
          <p:nvPr>
            <p:ph type="title"/>
          </p:nvPr>
        </p:nvSpPr>
        <p:spPr>
          <a:xfrm>
            <a:off x="838200" y="197328"/>
            <a:ext cx="10515600" cy="967418"/>
          </a:xfrm>
        </p:spPr>
        <p:txBody>
          <a:bodyPr>
            <a:normAutofit/>
          </a:bodyPr>
          <a:lstStyle/>
          <a:p>
            <a:r>
              <a:rPr lang="nb-NO" sz="3200" dirty="0">
                <a:solidFill>
                  <a:srgbClr val="C00000"/>
                </a:solidFill>
              </a:rPr>
              <a:t>Rettferdig behandling</a:t>
            </a:r>
          </a:p>
        </p:txBody>
      </p:sp>
      <p:sp>
        <p:nvSpPr>
          <p:cNvPr id="3" name="Plassholder for innhold 2">
            <a:extLst>
              <a:ext uri="{FF2B5EF4-FFF2-40B4-BE49-F238E27FC236}">
                <a16:creationId xmlns:a16="http://schemas.microsoft.com/office/drawing/2014/main" id="{00E87CCA-F3EC-41CF-8CD1-41684028A534}"/>
              </a:ext>
            </a:extLst>
          </p:cNvPr>
          <p:cNvSpPr>
            <a:spLocks noGrp="1"/>
          </p:cNvSpPr>
          <p:nvPr>
            <p:ph idx="1"/>
          </p:nvPr>
        </p:nvSpPr>
        <p:spPr>
          <a:xfrm>
            <a:off x="838200" y="1387682"/>
            <a:ext cx="10515600" cy="4789281"/>
          </a:xfrm>
        </p:spPr>
        <p:txBody>
          <a:bodyPr>
            <a:normAutofit fontScale="70000" lnSpcReduction="20000"/>
          </a:bodyPr>
          <a:lstStyle/>
          <a:p>
            <a:pPr>
              <a:lnSpc>
                <a:spcPct val="120000"/>
              </a:lnSpc>
            </a:pPr>
            <a:r>
              <a:rPr lang="nb-NO" dirty="0">
                <a:latin typeface="Calibri Light" panose="020F0302020204030204" pitchFamily="34" charset="0"/>
                <a:cs typeface="Calibri Light" panose="020F0302020204030204" pitchFamily="34" charset="0"/>
              </a:rPr>
              <a:t>Mulige forståelser</a:t>
            </a:r>
          </a:p>
          <a:p>
            <a:pPr lvl="1">
              <a:lnSpc>
                <a:spcPct val="120000"/>
              </a:lnSpc>
            </a:pPr>
            <a:r>
              <a:rPr lang="nb-NO" dirty="0">
                <a:latin typeface="Calibri Light" panose="020F0302020204030204" pitchFamily="34" charset="0"/>
                <a:cs typeface="Calibri Light" panose="020F0302020204030204" pitchFamily="34" charset="0"/>
              </a:rPr>
              <a:t>Respekt for den registrertes interesser og rimelige forventninger</a:t>
            </a:r>
          </a:p>
          <a:p>
            <a:pPr lvl="1">
              <a:lnSpc>
                <a:spcPct val="120000"/>
              </a:lnSpc>
            </a:pPr>
            <a:r>
              <a:rPr lang="nb-NO" dirty="0">
                <a:latin typeface="Calibri Light" panose="020F0302020204030204" pitchFamily="34" charset="0"/>
                <a:cs typeface="Calibri Light" panose="020F0302020204030204" pitchFamily="34" charset="0"/>
              </a:rPr>
              <a:t>Forholdsmessighet</a:t>
            </a:r>
          </a:p>
          <a:p>
            <a:pPr lvl="1">
              <a:lnSpc>
                <a:spcPct val="120000"/>
              </a:lnSpc>
            </a:pPr>
            <a:r>
              <a:rPr lang="nb-NO" dirty="0">
                <a:latin typeface="Calibri Light" panose="020F0302020204030204" pitchFamily="34" charset="0"/>
                <a:cs typeface="Calibri Light" panose="020F0302020204030204" pitchFamily="34" charset="0"/>
              </a:rPr>
              <a:t>Ikke manipulering av registrerte personer</a:t>
            </a:r>
          </a:p>
          <a:p>
            <a:pPr>
              <a:lnSpc>
                <a:spcPct val="120000"/>
              </a:lnSpc>
            </a:pPr>
            <a:r>
              <a:rPr lang="nb-NO" dirty="0">
                <a:latin typeface="Calibri Light" panose="020F0302020204030204" pitchFamily="34" charset="0"/>
                <a:cs typeface="Calibri Light" panose="020F0302020204030204" pitchFamily="34" charset="0"/>
              </a:rPr>
              <a:t>Særlig (men ikke bare) aktuelt å vektlegge når det eksplisitt skal skje interesseavveininger</a:t>
            </a:r>
          </a:p>
          <a:p>
            <a:pPr lvl="1">
              <a:lnSpc>
                <a:spcPct val="120000"/>
              </a:lnSpc>
            </a:pPr>
            <a:r>
              <a:rPr lang="nb-NO" dirty="0">
                <a:latin typeface="Calibri Light" panose="020F0302020204030204" pitchFamily="34" charset="0"/>
                <a:cs typeface="Calibri Light" panose="020F0302020204030204" pitchFamily="34" charset="0"/>
              </a:rPr>
              <a:t>«vitale interesser», «registrertes interesser  eller  grunnleggende  rettigheter og friheter»; «viktige allmenne interesser»; «registrertes …berettigede interesser»; «økonomiske eller finansielle interesser»</a:t>
            </a:r>
          </a:p>
          <a:p>
            <a:pPr lvl="1">
              <a:lnSpc>
                <a:spcPct val="120000"/>
              </a:lnSpc>
            </a:pPr>
            <a:r>
              <a:rPr lang="nb-NO" dirty="0">
                <a:latin typeface="Calibri Light" panose="020F0302020204030204" pitchFamily="34" charset="0"/>
                <a:cs typeface="Calibri Light" panose="020F0302020204030204" pitchFamily="34" charset="0"/>
              </a:rPr>
              <a:t>Mer enn 20 slike interesseavveininger i forordningen (se f.eks. tilfeller i art. 6(1)(d) og (f); 9(2)(b), (c), (g) og (j); 22(2)(b), (3) og (4); og 49(1)(d) og (f) og 49(5))</a:t>
            </a:r>
          </a:p>
          <a:p>
            <a:pPr>
              <a:lnSpc>
                <a:spcPct val="120000"/>
              </a:lnSpc>
            </a:pPr>
            <a:r>
              <a:rPr lang="nb-NO" dirty="0">
                <a:latin typeface="Calibri Light" panose="020F0302020204030204" pitchFamily="34" charset="0"/>
                <a:cs typeface="Calibri Light" panose="020F0302020204030204" pitchFamily="34" charset="0"/>
              </a:rPr>
              <a:t>Også andre bestemmelser enn art. 5(1)(a) stiller krav til </a:t>
            </a:r>
            <a:r>
              <a:rPr lang="nb-NO" i="1" dirty="0">
                <a:latin typeface="Calibri Light" panose="020F0302020204030204" pitchFamily="34" charset="0"/>
                <a:cs typeface="Calibri Light" panose="020F0302020204030204" pitchFamily="34" charset="0"/>
              </a:rPr>
              <a:t>rettferdighet</a:t>
            </a:r>
          </a:p>
          <a:p>
            <a:pPr lvl="1">
              <a:lnSpc>
                <a:spcPct val="120000"/>
              </a:lnSpc>
            </a:pPr>
            <a:r>
              <a:rPr lang="nb-NO" dirty="0">
                <a:latin typeface="Calibri Light" panose="020F0302020204030204" pitchFamily="34" charset="0"/>
                <a:cs typeface="Calibri Light" panose="020F0302020204030204" pitchFamily="34" charset="0"/>
              </a:rPr>
              <a:t>gi  den  registrerte følgende ytterligere informasjon som er nødvendig  for  å  sikre  en  rettferdig  og  åpen  behandling art. 13(2) og 14(2), 40(2)(a) </a:t>
            </a:r>
          </a:p>
          <a:p>
            <a:pPr lvl="1">
              <a:lnSpc>
                <a:spcPct val="120000"/>
              </a:lnSpc>
            </a:pPr>
            <a:r>
              <a:rPr lang="nb-NO" dirty="0">
                <a:latin typeface="Calibri Light" panose="020F0302020204030204" pitchFamily="34" charset="0"/>
                <a:cs typeface="Calibri Light" panose="020F0302020204030204" pitchFamily="34" charset="0"/>
              </a:rPr>
              <a:t>Rettferdig rettergang 58(4), 83(8)</a:t>
            </a:r>
          </a:p>
        </p:txBody>
      </p:sp>
    </p:spTree>
    <p:extLst>
      <p:ext uri="{BB962C8B-B14F-4D97-AF65-F5344CB8AC3E}">
        <p14:creationId xmlns:p14="http://schemas.microsoft.com/office/powerpoint/2010/main" val="232622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6AB54E-6756-48A2-95AB-6081E20946E7}"/>
              </a:ext>
            </a:extLst>
          </p:cNvPr>
          <p:cNvSpPr>
            <a:spLocks noGrp="1"/>
          </p:cNvSpPr>
          <p:nvPr>
            <p:ph type="title"/>
          </p:nvPr>
        </p:nvSpPr>
        <p:spPr>
          <a:xfrm>
            <a:off x="838200" y="116996"/>
            <a:ext cx="10515600" cy="1325563"/>
          </a:xfrm>
        </p:spPr>
        <p:txBody>
          <a:bodyPr>
            <a:normAutofit/>
          </a:bodyPr>
          <a:lstStyle/>
          <a:p>
            <a:r>
              <a:rPr lang="nb-NO" sz="3200" dirty="0">
                <a:solidFill>
                  <a:srgbClr val="C00000"/>
                </a:solidFill>
              </a:rPr>
              <a:t>Åpen behandling</a:t>
            </a:r>
          </a:p>
        </p:txBody>
      </p:sp>
      <p:sp>
        <p:nvSpPr>
          <p:cNvPr id="3" name="Plassholder for innhold 2">
            <a:extLst>
              <a:ext uri="{FF2B5EF4-FFF2-40B4-BE49-F238E27FC236}">
                <a16:creationId xmlns:a16="http://schemas.microsoft.com/office/drawing/2014/main" id="{1D11E498-EA9B-4BBD-B122-C9B36ED5BB2E}"/>
              </a:ext>
            </a:extLst>
          </p:cNvPr>
          <p:cNvSpPr>
            <a:spLocks noGrp="1"/>
          </p:cNvSpPr>
          <p:nvPr>
            <p:ph idx="1"/>
          </p:nvPr>
        </p:nvSpPr>
        <p:spPr>
          <a:xfrm>
            <a:off x="838200" y="1272808"/>
            <a:ext cx="10515600" cy="5220067"/>
          </a:xfrm>
        </p:spPr>
        <p:txBody>
          <a:bodyPr>
            <a:normAutofit fontScale="62500" lnSpcReduction="20000"/>
          </a:bodyPr>
          <a:lstStyle/>
          <a:p>
            <a:pPr>
              <a:lnSpc>
                <a:spcPct val="120000"/>
              </a:lnSpc>
            </a:pPr>
            <a:r>
              <a:rPr lang="nb-NO" dirty="0">
                <a:latin typeface="Calibri Light" panose="020F0302020204030204" pitchFamily="34" charset="0"/>
                <a:cs typeface="Calibri Light" panose="020F0302020204030204" pitchFamily="34" charset="0"/>
              </a:rPr>
              <a:t>Det mest konkrete elementet i art. 5(1)(a)</a:t>
            </a:r>
          </a:p>
          <a:p>
            <a:pPr>
              <a:lnSpc>
                <a:spcPct val="120000"/>
              </a:lnSpc>
            </a:pPr>
            <a:r>
              <a:rPr lang="nb-NO" dirty="0">
                <a:latin typeface="Calibri Light" panose="020F0302020204030204" pitchFamily="34" charset="0"/>
                <a:cs typeface="Calibri Light" panose="020F0302020204030204" pitchFamily="34" charset="0"/>
              </a:rPr>
              <a:t>Konkretiseringer av åpenhetsprinsippet</a:t>
            </a:r>
          </a:p>
          <a:p>
            <a:pPr lvl="1">
              <a:lnSpc>
                <a:spcPct val="120000"/>
              </a:lnSpc>
            </a:pPr>
            <a:r>
              <a:rPr lang="nb-NO" dirty="0">
                <a:latin typeface="Calibri Light" panose="020F0302020204030204" pitchFamily="34" charset="0"/>
                <a:cs typeface="Calibri Light" panose="020F0302020204030204" pitchFamily="34" charset="0"/>
              </a:rPr>
              <a:t>Skje i åpenhet (ikke skjult) – «at» og «hvor»</a:t>
            </a:r>
          </a:p>
          <a:p>
            <a:pPr lvl="1">
              <a:lnSpc>
                <a:spcPct val="120000"/>
              </a:lnSpc>
            </a:pPr>
            <a:r>
              <a:rPr lang="nb-NO" dirty="0">
                <a:latin typeface="Calibri Light" panose="020F0302020204030204" pitchFamily="34" charset="0"/>
                <a:cs typeface="Calibri Light" panose="020F0302020204030204" pitchFamily="34" charset="0"/>
              </a:rPr>
              <a:t>Gjennomsiktig – «hva»</a:t>
            </a:r>
          </a:p>
          <a:p>
            <a:pPr lvl="1">
              <a:lnSpc>
                <a:spcPct val="120000"/>
              </a:lnSpc>
            </a:pPr>
            <a:r>
              <a:rPr lang="nb-NO" dirty="0">
                <a:latin typeface="Calibri Light" panose="020F0302020204030204" pitchFamily="34" charset="0"/>
                <a:cs typeface="Calibri Light" panose="020F0302020204030204" pitchFamily="34" charset="0"/>
              </a:rPr>
              <a:t>Forståelig – «hva» og «hvordan»</a:t>
            </a:r>
          </a:p>
          <a:p>
            <a:pPr lvl="1">
              <a:lnSpc>
                <a:spcPct val="120000"/>
              </a:lnSpc>
            </a:pPr>
            <a:r>
              <a:rPr lang="nb-NO" dirty="0">
                <a:latin typeface="Calibri Light" panose="020F0302020204030204" pitchFamily="34" charset="0"/>
                <a:cs typeface="Calibri Light" panose="020F0302020204030204" pitchFamily="34" charset="0"/>
              </a:rPr>
              <a:t>Skape forutberegnelighet (jf. utredning av personvernkonsekvenser)</a:t>
            </a:r>
          </a:p>
          <a:p>
            <a:pPr lvl="2">
              <a:lnSpc>
                <a:spcPct val="120000"/>
              </a:lnSpc>
            </a:pPr>
            <a:r>
              <a:rPr lang="nb-NO" dirty="0">
                <a:latin typeface="Calibri Light" panose="020F0302020204030204" pitchFamily="34" charset="0"/>
                <a:cs typeface="Calibri Light" panose="020F0302020204030204" pitchFamily="34" charset="0"/>
              </a:rPr>
              <a:t>Forutberegnelighet om både rettslige og faktiske forhold(?)</a:t>
            </a:r>
          </a:p>
          <a:p>
            <a:pPr>
              <a:lnSpc>
                <a:spcPct val="120000"/>
              </a:lnSpc>
            </a:pPr>
            <a:r>
              <a:rPr lang="nb-NO" dirty="0">
                <a:latin typeface="Calibri Light" panose="020F0302020204030204" pitchFamily="34" charset="0"/>
                <a:cs typeface="Calibri Light" panose="020F0302020204030204" pitchFamily="34" charset="0"/>
              </a:rPr>
              <a:t>Referanse: den alminnelige innbygger; spesielle hensyn til barn (og generelt mottakergruppen?)</a:t>
            </a:r>
          </a:p>
          <a:p>
            <a:pPr>
              <a:lnSpc>
                <a:spcPct val="120000"/>
              </a:lnSpc>
            </a:pPr>
            <a:r>
              <a:rPr lang="nb-NO" dirty="0">
                <a:latin typeface="Calibri Light" panose="020F0302020204030204" pitchFamily="34" charset="0"/>
                <a:cs typeface="Calibri Light" panose="020F0302020204030204" pitchFamily="34" charset="0"/>
              </a:rPr>
              <a:t>Krever ofte en formidlingsstrategi, jf. art. 24(1) om behandlingsansvarliges ansvar</a:t>
            </a:r>
          </a:p>
          <a:p>
            <a:pPr>
              <a:lnSpc>
                <a:spcPct val="120000"/>
              </a:lnSpc>
            </a:pPr>
            <a:r>
              <a:rPr lang="nb-NO" dirty="0">
                <a:latin typeface="Calibri Light" panose="020F0302020204030204" pitchFamily="34" charset="0"/>
                <a:cs typeface="Calibri Light" panose="020F0302020204030204" pitchFamily="34" charset="0"/>
              </a:rPr>
              <a:t>Forordningen bruker fire hovedvirkemidler for fremme åpenhet</a:t>
            </a:r>
          </a:p>
          <a:p>
            <a:pPr lvl="1">
              <a:lnSpc>
                <a:spcPct val="120000"/>
              </a:lnSpc>
            </a:pPr>
            <a:r>
              <a:rPr lang="nb-NO" dirty="0">
                <a:latin typeface="Calibri Light" panose="020F0302020204030204" pitchFamily="34" charset="0"/>
                <a:cs typeface="Calibri Light" panose="020F0302020204030204" pitchFamily="34" charset="0"/>
              </a:rPr>
              <a:t>Informasjonsplikt for behandlingsansvarlige</a:t>
            </a:r>
          </a:p>
          <a:p>
            <a:pPr lvl="1">
              <a:lnSpc>
                <a:spcPct val="120000"/>
              </a:lnSpc>
            </a:pPr>
            <a:r>
              <a:rPr lang="nb-NO" dirty="0">
                <a:latin typeface="Calibri Light" panose="020F0302020204030204" pitchFamily="34" charset="0"/>
                <a:cs typeface="Calibri Light" panose="020F0302020204030204" pitchFamily="34" charset="0"/>
              </a:rPr>
              <a:t>Innsynsrett for registrerte personer (i faste informasjonselementer + egne opplysninger)</a:t>
            </a:r>
          </a:p>
          <a:p>
            <a:pPr lvl="1">
              <a:lnSpc>
                <a:spcPct val="120000"/>
              </a:lnSpc>
            </a:pPr>
            <a:r>
              <a:rPr lang="nb-NO" dirty="0">
                <a:latin typeface="Calibri Light" panose="020F0302020204030204" pitchFamily="34" charset="0"/>
                <a:cs typeface="Calibri Light" panose="020F0302020204030204" pitchFamily="34" charset="0"/>
              </a:rPr>
              <a:t>Krav til klart og enkelt språk og tilrettelegging (jf. særlig art. 12)</a:t>
            </a:r>
          </a:p>
          <a:p>
            <a:pPr lvl="1">
              <a:lnSpc>
                <a:spcPct val="120000"/>
              </a:lnSpc>
            </a:pPr>
            <a:r>
              <a:rPr lang="nb-NO" dirty="0">
                <a:latin typeface="Calibri Light" panose="020F0302020204030204" pitchFamily="34" charset="0"/>
                <a:cs typeface="Calibri Light" panose="020F0302020204030204" pitchFamily="34" charset="0"/>
              </a:rPr>
              <a:t>Krav til innebygget personvern (jf. art. 25)</a:t>
            </a:r>
          </a:p>
          <a:p>
            <a:pPr>
              <a:lnSpc>
                <a:spcPct val="120000"/>
              </a:lnSpc>
            </a:pPr>
            <a:r>
              <a:rPr lang="nb-NO" dirty="0">
                <a:latin typeface="Calibri Light" panose="020F0302020204030204" pitchFamily="34" charset="0"/>
                <a:cs typeface="Calibri Light" panose="020F0302020204030204" pitchFamily="34" charset="0"/>
              </a:rPr>
              <a:t>Både informasjon og innsyn er bygget opp rundt ti typer faste informasjonselementer:</a:t>
            </a:r>
          </a:p>
        </p:txBody>
      </p:sp>
    </p:spTree>
    <p:extLst>
      <p:ext uri="{BB962C8B-B14F-4D97-AF65-F5344CB8AC3E}">
        <p14:creationId xmlns:p14="http://schemas.microsoft.com/office/powerpoint/2010/main" val="337184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1EF47FF2-87E3-4063-9603-E6B82323204E}"/>
              </a:ext>
            </a:extLst>
          </p:cNvPr>
          <p:cNvPicPr>
            <a:picLocks noChangeAspect="1"/>
          </p:cNvPicPr>
          <p:nvPr/>
        </p:nvPicPr>
        <p:blipFill rotWithShape="1">
          <a:blip r:embed="rId2"/>
          <a:srcRect b="52485"/>
          <a:stretch/>
        </p:blipFill>
        <p:spPr>
          <a:xfrm>
            <a:off x="246740" y="159238"/>
            <a:ext cx="7715911" cy="5658196"/>
          </a:xfrm>
          <a:prstGeom prst="rect">
            <a:avLst/>
          </a:prstGeom>
          <a:solidFill>
            <a:schemeClr val="accent4">
              <a:lumMod val="20000"/>
              <a:lumOff val="80000"/>
            </a:schemeClr>
          </a:solidFill>
        </p:spPr>
      </p:pic>
      <p:pic>
        <p:nvPicPr>
          <p:cNvPr id="3" name="Bilde 2">
            <a:extLst>
              <a:ext uri="{FF2B5EF4-FFF2-40B4-BE49-F238E27FC236}">
                <a16:creationId xmlns:a16="http://schemas.microsoft.com/office/drawing/2014/main" id="{B461BDD6-56EC-4845-90EC-279A782B0754}"/>
              </a:ext>
            </a:extLst>
          </p:cNvPr>
          <p:cNvPicPr>
            <a:picLocks noChangeAspect="1"/>
          </p:cNvPicPr>
          <p:nvPr/>
        </p:nvPicPr>
        <p:blipFill rotWithShape="1">
          <a:blip r:embed="rId3"/>
          <a:srcRect t="47515" b="10141"/>
          <a:stretch/>
        </p:blipFill>
        <p:spPr>
          <a:xfrm>
            <a:off x="3469366" y="1101164"/>
            <a:ext cx="8306380" cy="5428211"/>
          </a:xfrm>
          <a:prstGeom prst="rect">
            <a:avLst/>
          </a:prstGeom>
          <a:solidFill>
            <a:schemeClr val="accent4">
              <a:lumMod val="20000"/>
              <a:lumOff val="80000"/>
            </a:schemeClr>
          </a:solidFill>
        </p:spPr>
      </p:pic>
    </p:spTree>
    <p:extLst>
      <p:ext uri="{BB962C8B-B14F-4D97-AF65-F5344CB8AC3E}">
        <p14:creationId xmlns:p14="http://schemas.microsoft.com/office/powerpoint/2010/main" val="708521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9072B79-C5F9-4FA0-9E11-A238BA478165}"/>
              </a:ext>
            </a:extLst>
          </p:cNvPr>
          <p:cNvSpPr>
            <a:spLocks noGrp="1"/>
          </p:cNvSpPr>
          <p:nvPr>
            <p:ph type="title"/>
          </p:nvPr>
        </p:nvSpPr>
        <p:spPr/>
        <p:txBody>
          <a:bodyPr>
            <a:normAutofit/>
          </a:bodyPr>
          <a:lstStyle/>
          <a:p>
            <a:r>
              <a:rPr lang="nb-NO" sz="3200" dirty="0">
                <a:solidFill>
                  <a:srgbClr val="C00000"/>
                </a:solidFill>
              </a:rPr>
              <a:t>Konklusjoner</a:t>
            </a:r>
          </a:p>
        </p:txBody>
      </p:sp>
      <p:sp>
        <p:nvSpPr>
          <p:cNvPr id="3" name="Plassholder for innhold 2">
            <a:extLst>
              <a:ext uri="{FF2B5EF4-FFF2-40B4-BE49-F238E27FC236}">
                <a16:creationId xmlns:a16="http://schemas.microsoft.com/office/drawing/2014/main" id="{8C83CD7B-52F0-4429-BA7D-8303A9D83D35}"/>
              </a:ext>
            </a:extLst>
          </p:cNvPr>
          <p:cNvSpPr>
            <a:spLocks noGrp="1"/>
          </p:cNvSpPr>
          <p:nvPr>
            <p:ph idx="1"/>
          </p:nvPr>
        </p:nvSpPr>
        <p:spPr>
          <a:solidFill>
            <a:schemeClr val="accent3">
              <a:lumMod val="20000"/>
              <a:lumOff val="80000"/>
            </a:schemeClr>
          </a:solidFill>
        </p:spPr>
        <p:txBody>
          <a:bodyPr>
            <a:normAutofit lnSpcReduction="10000"/>
          </a:bodyPr>
          <a:lstStyle/>
          <a:p>
            <a:pPr>
              <a:lnSpc>
                <a:spcPct val="100000"/>
              </a:lnSpc>
            </a:pPr>
            <a:r>
              <a:rPr lang="nb-NO" sz="2600" dirty="0">
                <a:latin typeface="Calibri Light" panose="020F0302020204030204" pitchFamily="34" charset="0"/>
                <a:cs typeface="Calibri Light" panose="020F0302020204030204" pitchFamily="34" charset="0"/>
              </a:rPr>
              <a:t>Prinsippene i art. 5(1) er en videreføring av normative elementer som ble introdusert for snart 40 år siden</a:t>
            </a:r>
          </a:p>
          <a:p>
            <a:pPr>
              <a:lnSpc>
                <a:spcPct val="100000"/>
              </a:lnSpc>
            </a:pPr>
            <a:r>
              <a:rPr lang="nb-NO" sz="2600" dirty="0">
                <a:latin typeface="Calibri Light" panose="020F0302020204030204" pitchFamily="34" charset="0"/>
                <a:cs typeface="Calibri Light" panose="020F0302020204030204" pitchFamily="34" charset="0"/>
              </a:rPr>
              <a:t>Prinsippene har gått fra å være retningslinjer for OECD-land til bindende, felles bestemmelser for land i EØS</a:t>
            </a:r>
          </a:p>
          <a:p>
            <a:pPr>
              <a:lnSpc>
                <a:spcPct val="100000"/>
              </a:lnSpc>
            </a:pPr>
            <a:r>
              <a:rPr lang="nb-NO" sz="2600" dirty="0">
                <a:latin typeface="Calibri Light" panose="020F0302020204030204" pitchFamily="34" charset="0"/>
                <a:cs typeface="Calibri Light" panose="020F0302020204030204" pitchFamily="34" charset="0"/>
              </a:rPr>
              <a:t>Merk at prinsippene i stor grad overlapper/bygger på hverandre</a:t>
            </a:r>
          </a:p>
          <a:p>
            <a:pPr>
              <a:lnSpc>
                <a:spcPct val="100000"/>
              </a:lnSpc>
            </a:pPr>
            <a:r>
              <a:rPr lang="nb-NO" sz="2600" dirty="0">
                <a:latin typeface="Calibri Light" panose="020F0302020204030204" pitchFamily="34" charset="0"/>
                <a:cs typeface="Calibri Light" panose="020F0302020204030204" pitchFamily="34" charset="0"/>
              </a:rPr>
              <a:t>Prinsippene har rettsdogmatisk betydning; både hvert prinsipp direkte og fordi prinsippene begrunner en rekke mer konkrete rettsregler</a:t>
            </a:r>
          </a:p>
          <a:p>
            <a:pPr>
              <a:lnSpc>
                <a:spcPct val="100000"/>
              </a:lnSpc>
            </a:pPr>
            <a:r>
              <a:rPr lang="nb-NO" sz="2600" dirty="0">
                <a:latin typeface="Calibri Light" panose="020F0302020204030204" pitchFamily="34" charset="0"/>
                <a:cs typeface="Calibri Light" panose="020F0302020204030204" pitchFamily="34" charset="0"/>
              </a:rPr>
              <a:t>Det nærmere innholdet av implikasjonene av hvert prinsipp kan være vanskelig å angi, men vi skal snart få hjelp til å forstå prinsippene om formålsbestemthet, dataminimering og lagringsbegrensning </a:t>
            </a:r>
            <a:r>
              <a:rPr lang="nb-NO" sz="2600" dirty="0">
                <a:highlight>
                  <a:srgbClr val="FFFF00"/>
                </a:highlight>
                <a:latin typeface="Calibri Light" panose="020F0302020204030204" pitchFamily="34" charset="0"/>
                <a:cs typeface="Calibri Light" panose="020F0302020204030204" pitchFamily="34" charset="0"/>
                <a:sym typeface="Wingdings" panose="05000000000000000000" pitchFamily="2" charset="2"/>
              </a:rPr>
              <a:t></a:t>
            </a:r>
            <a:endParaRPr lang="nb-NO" sz="2600" dirty="0">
              <a:highlight>
                <a:srgbClr val="FFFF00"/>
              </a:highlight>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03445755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1852</Words>
  <Application>Microsoft Macintosh PowerPoint</Application>
  <PresentationFormat>Widescreen</PresentationFormat>
  <Paragraphs>136</Paragraphs>
  <Slides>12</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12</vt:i4>
      </vt:variant>
    </vt:vector>
  </HeadingPairs>
  <TitlesOfParts>
    <vt:vector size="16" baseType="lpstr">
      <vt:lpstr>Arial</vt:lpstr>
      <vt:lpstr>Calibri</vt:lpstr>
      <vt:lpstr>Calibri Light</vt:lpstr>
      <vt:lpstr>Office-tema</vt:lpstr>
      <vt:lpstr>Prinsippet om lovlig, rettferdig og åpen behandling </vt:lpstr>
      <vt:lpstr>Begynnelsen</vt:lpstr>
      <vt:lpstr>Prinsipper</vt:lpstr>
      <vt:lpstr>PowerPoint-presentasjon</vt:lpstr>
      <vt:lpstr>Prinsippene i personvernforordningen</vt:lpstr>
      <vt:lpstr>Prinsipper i fortalen</vt:lpstr>
      <vt:lpstr>Prinsippet om lovlighet, rettferdighet og åpenhet (art. 5(1)(a))</vt:lpstr>
      <vt:lpstr>Lovlig behandling</vt:lpstr>
      <vt:lpstr>Rettferdig behandling</vt:lpstr>
      <vt:lpstr>Åpen behandling</vt:lpstr>
      <vt:lpstr>PowerPoint-presentasjon</vt:lpstr>
      <vt:lpstr>Konklusjoner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dag wiese schartum</dc:creator>
  <cp:lastModifiedBy>Sigurd Frodeson Meisfjord</cp:lastModifiedBy>
  <cp:revision>50</cp:revision>
  <dcterms:created xsi:type="dcterms:W3CDTF">2018-12-05T00:22:41Z</dcterms:created>
  <dcterms:modified xsi:type="dcterms:W3CDTF">2018-12-10T12:19:09Z</dcterms:modified>
</cp:coreProperties>
</file>