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4" r:id="rId5"/>
    <p:sldId id="259" r:id="rId6"/>
    <p:sldId id="263" r:id="rId7"/>
    <p:sldId id="260" r:id="rId8"/>
    <p:sldId id="268" r:id="rId9"/>
    <p:sldId id="270" r:id="rId10"/>
    <p:sldId id="258" r:id="rId11"/>
    <p:sldId id="261" r:id="rId12"/>
    <p:sldId id="265" r:id="rId13"/>
    <p:sldId id="266" r:id="rId14"/>
    <p:sldId id="267" r:id="rId15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3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/>
              <a:t>Anne Hellum, </a:t>
            </a:r>
            <a:r>
              <a:rPr lang="nb-NO" dirty="0" err="1"/>
              <a:t>Chikosa</a:t>
            </a:r>
            <a:r>
              <a:rPr lang="nb-NO" dirty="0"/>
              <a:t> Banda, Collins Odote</a:t>
            </a:r>
            <a:br>
              <a:rPr lang="nb-NO" dirty="0"/>
            </a:b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95400" y="3356992"/>
            <a:ext cx="7315200" cy="2376264"/>
          </a:xfrm>
        </p:spPr>
        <p:txBody>
          <a:bodyPr/>
          <a:lstStyle/>
          <a:p>
            <a:pPr eaLnBrk="1" hangingPunct="1"/>
            <a:r>
              <a:rPr lang="nb-NO" dirty="0" err="1">
                <a:latin typeface="Arial" charset="0"/>
                <a:ea typeface="Arial" charset="0"/>
                <a:cs typeface="Arial" charset="0"/>
              </a:rPr>
              <a:t>Engendering</a:t>
            </a:r>
            <a:r>
              <a:rPr lang="nb-NO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nb-NO" dirty="0" err="1">
                <a:latin typeface="Arial" charset="0"/>
                <a:ea typeface="Arial" charset="0"/>
                <a:cs typeface="Arial" charset="0"/>
              </a:rPr>
              <a:t>greening</a:t>
            </a:r>
            <a:r>
              <a:rPr lang="nb-NO" dirty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nb-NO" dirty="0" err="1">
                <a:latin typeface="Arial" charset="0"/>
                <a:ea typeface="Arial" charset="0"/>
                <a:cs typeface="Arial" charset="0"/>
              </a:rPr>
              <a:t>decolonizing</a:t>
            </a:r>
            <a:r>
              <a:rPr lang="nb-NO" dirty="0">
                <a:latin typeface="Arial" charset="0"/>
                <a:ea typeface="Arial" charset="0"/>
                <a:cs typeface="Arial" charset="0"/>
              </a:rPr>
              <a:t> legal </a:t>
            </a:r>
            <a:r>
              <a:rPr lang="nb-NO" dirty="0" err="1">
                <a:latin typeface="Arial" charset="0"/>
                <a:ea typeface="Arial" charset="0"/>
                <a:cs typeface="Arial" charset="0"/>
              </a:rPr>
              <a:t>education</a:t>
            </a:r>
            <a:r>
              <a:rPr lang="nb-NO" dirty="0">
                <a:latin typeface="Arial" charset="0"/>
                <a:ea typeface="Arial" charset="0"/>
                <a:cs typeface="Arial" charset="0"/>
              </a:rPr>
              <a:t>: </a:t>
            </a:r>
          </a:p>
          <a:p>
            <a:pPr eaLnBrk="1" hangingPunct="1"/>
            <a:endParaRPr lang="nb-NO" sz="2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nb-NO" sz="2000" dirty="0">
                <a:latin typeface="Arial" charset="0"/>
                <a:ea typeface="Arial" charset="0"/>
                <a:cs typeface="Arial" charset="0"/>
              </a:rPr>
              <a:t>The master program: «</a:t>
            </a:r>
            <a:r>
              <a:rPr lang="nb-NO" sz="2000" dirty="0" err="1">
                <a:latin typeface="Arial" charset="0"/>
                <a:ea typeface="Arial" charset="0"/>
                <a:cs typeface="Arial" charset="0"/>
              </a:rPr>
              <a:t>Women’s</a:t>
            </a:r>
            <a:r>
              <a:rPr lang="nb-NO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latin typeface="Arial" charset="0"/>
                <a:ea typeface="Arial" charset="0"/>
                <a:cs typeface="Arial" charset="0"/>
              </a:rPr>
              <a:t>Children’s</a:t>
            </a:r>
            <a:r>
              <a:rPr lang="nb-NO" sz="2000" dirty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nb-NO" sz="2000" dirty="0" err="1">
                <a:latin typeface="Arial" charset="0"/>
                <a:ea typeface="Arial" charset="0"/>
                <a:cs typeface="Arial" charset="0"/>
              </a:rPr>
              <a:t>Nature’s</a:t>
            </a:r>
            <a:r>
              <a:rPr lang="nb-NO" sz="2000" dirty="0">
                <a:latin typeface="Arial" charset="0"/>
                <a:ea typeface="Arial" charset="0"/>
                <a:cs typeface="Arial" charset="0"/>
              </a:rPr>
              <a:t> Rights in </a:t>
            </a:r>
            <a:r>
              <a:rPr lang="nb-NO" sz="2000" dirty="0" err="1">
                <a:latin typeface="Arial" charset="0"/>
                <a:ea typeface="Arial" charset="0"/>
                <a:cs typeface="Arial" charset="0"/>
              </a:rPr>
              <a:t>Environmental</a:t>
            </a:r>
            <a:r>
              <a:rPr lang="nb-NO" sz="20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nb-NO" sz="2000" dirty="0" err="1">
                <a:latin typeface="Arial" charset="0"/>
                <a:ea typeface="Arial" charset="0"/>
                <a:cs typeface="Arial" charset="0"/>
              </a:rPr>
              <a:t>Governance</a:t>
            </a:r>
            <a:r>
              <a:rPr lang="nb-NO" sz="2000" dirty="0">
                <a:latin typeface="Arial" charset="0"/>
                <a:ea typeface="Arial" charset="0"/>
                <a:cs typeface="Arial" charset="0"/>
              </a:rPr>
              <a:t>» (WCNREG)</a:t>
            </a:r>
          </a:p>
          <a:p>
            <a:pPr eaLnBrk="1" hangingPunct="1"/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Strengthening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transformative </a:t>
            </a:r>
            <a:r>
              <a:rPr lang="nb-NO" dirty="0" err="1"/>
              <a:t>power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law</a:t>
            </a:r>
            <a:r>
              <a:rPr lang="nb-NO" dirty="0"/>
              <a:t> </a:t>
            </a:r>
            <a:r>
              <a:rPr lang="nb-NO" dirty="0" err="1"/>
              <a:t>through</a:t>
            </a:r>
            <a:r>
              <a:rPr lang="nb-NO" dirty="0"/>
              <a:t> legal </a:t>
            </a:r>
            <a:r>
              <a:rPr lang="nb-NO" dirty="0" err="1"/>
              <a:t>education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Master </a:t>
            </a:r>
            <a:r>
              <a:rPr lang="en-US" sz="2000" b="1" dirty="0"/>
              <a:t>program at the Faculty of Law in Nairobi cooperation between staff in the field of women’s law, child law and environmental law from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University of Oslo, University of Nairobi, University of Malawi and University of Zimbabwe.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Cooperation with </a:t>
            </a:r>
            <a:r>
              <a:rPr lang="fr-FR" sz="2000" dirty="0"/>
              <a:t>United Nations </a:t>
            </a:r>
            <a:r>
              <a:rPr lang="fr-FR" sz="2000" dirty="0" err="1"/>
              <a:t>Environment</a:t>
            </a:r>
            <a:r>
              <a:rPr lang="fr-FR" sz="2000" dirty="0"/>
              <a:t> Programme, Nairobi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Exploratory approach to </a:t>
            </a:r>
            <a:r>
              <a:rPr lang="en-US" sz="2000" b="1" dirty="0" smtClean="0"/>
              <a:t>environmental </a:t>
            </a:r>
            <a:r>
              <a:rPr lang="en-US" sz="2000" b="1" dirty="0"/>
              <a:t>governance:</a:t>
            </a:r>
          </a:p>
          <a:p>
            <a:r>
              <a:rPr lang="en-US" sz="2000" dirty="0"/>
              <a:t>The intersection Exploratory of international, national and local law from the perspective of women, children and nature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988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Background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Standing on the shoulders of the Southern and Eastern African Center in Women’s Law (SEARCWL) master program in women’s law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Taking lived realities and problems as starting point</a:t>
            </a:r>
          </a:p>
          <a:p>
            <a:r>
              <a:rPr lang="en-US" sz="2400" dirty="0"/>
              <a:t>From a separatist approach to women’s control, access and use natural resources – land, water, forests etc. </a:t>
            </a:r>
          </a:p>
          <a:p>
            <a:r>
              <a:rPr lang="en-US" sz="2400" dirty="0"/>
              <a:t>To an integrated approach that explores the rights of women, children and nature in environmental governance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012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52736"/>
            <a:ext cx="6821760" cy="5043264"/>
          </a:xfrm>
        </p:spPr>
      </p:pic>
    </p:spTree>
    <p:extLst>
      <p:ext uri="{BB962C8B-B14F-4D97-AF65-F5344CB8AC3E}">
        <p14:creationId xmlns:p14="http://schemas.microsoft.com/office/powerpoint/2010/main" val="3135897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512168"/>
          </a:xfrm>
        </p:spPr>
        <p:txBody>
          <a:bodyPr/>
          <a:lstStyle/>
          <a:p>
            <a:r>
              <a:rPr lang="en-US" dirty="0"/>
              <a:t>Overall aim: reorientation of legal education</a:t>
            </a:r>
            <a:br>
              <a:rPr lang="en-US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28800"/>
            <a:ext cx="7696200" cy="4896544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b="1" dirty="0"/>
              <a:t>Engendering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Environmental law and climate change law needs a subject oriented approach - </a:t>
            </a:r>
            <a:r>
              <a:rPr lang="en-US" sz="1800" dirty="0"/>
              <a:t>Infusion of the perspective of women, children and nature </a:t>
            </a:r>
          </a:p>
          <a:p>
            <a:pPr marL="457200" lvl="1" indent="0">
              <a:buNone/>
            </a:pPr>
            <a:r>
              <a:rPr lang="en-US" sz="2000" b="1" dirty="0"/>
              <a:t>Greening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Women’s law and Child law – particularly social and economic rights -  need to be infused with environmental protection and climate change </a:t>
            </a:r>
            <a:endParaRPr lang="en-US" sz="2000" dirty="0" smtClean="0"/>
          </a:p>
          <a:p>
            <a:pPr marL="457200" lvl="1" indent="0">
              <a:buNone/>
            </a:pPr>
            <a:r>
              <a:rPr lang="en-US" sz="1800" b="1" dirty="0" err="1" smtClean="0"/>
              <a:t>Decolonising</a:t>
            </a:r>
            <a:endParaRPr lang="en-US" sz="18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Unmake the colonial heritage of land law, water law, environmental law through a bottom up approach that see environmental governance through the lens of women’s children’s and nature’s livelihood rights</a:t>
            </a:r>
          </a:p>
          <a:p>
            <a:pPr marL="914400" lvl="2" indent="0">
              <a:buNone/>
            </a:pP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5497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Concrete</a:t>
            </a:r>
            <a:r>
              <a:rPr lang="nb-NO" dirty="0"/>
              <a:t> </a:t>
            </a:r>
            <a:r>
              <a:rPr lang="nb-NO" dirty="0" err="1"/>
              <a:t>aims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Educate legal expertize in the intersecting fields of natural resource and climate change law and of women's, children's, nature's rights in environmental governance.</a:t>
            </a:r>
          </a:p>
          <a:p>
            <a:r>
              <a:rPr lang="en-US" dirty="0"/>
              <a:t>Develop practice based legal research that contribute to evidence-based policies that responds to the SDGs in the program’s thematic fields.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3560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224136"/>
          </a:xfrm>
        </p:spPr>
        <p:txBody>
          <a:bodyPr/>
          <a:lstStyle/>
          <a:p>
            <a:r>
              <a:rPr lang="nb-NO" sz="2800" dirty="0"/>
              <a:t/>
            </a:r>
            <a:br>
              <a:rPr lang="nb-NO" sz="2800" dirty="0"/>
            </a:br>
            <a:r>
              <a:rPr lang="nb-NO" sz="2800" dirty="0"/>
              <a:t>Rationale:Need of legal response to the triple crisis in Southern and Eastern Africa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1200"/>
            <a:ext cx="8856984" cy="4876800"/>
          </a:xfrm>
        </p:spPr>
        <p:txBody>
          <a:bodyPr/>
          <a:lstStyle/>
          <a:p>
            <a:pPr lvl="1"/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Malawi, Kenya and Zimbabwe have constitutions and supportive laws, policies and plans</a:t>
            </a:r>
          </a:p>
          <a:p>
            <a:pPr lvl="1"/>
            <a:endParaRPr lang="en-GB" sz="1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But challenges remain, including:</a:t>
            </a:r>
          </a:p>
          <a:p>
            <a:pPr lvl="2"/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adverse impacts of climate change,</a:t>
            </a:r>
            <a:r>
              <a:rPr lang="en-US" sz="1800" dirty="0">
                <a:ea typeface="Calibri" panose="020F0502020204030204" pitchFamily="34" charset="0"/>
              </a:rPr>
              <a:t> </a:t>
            </a:r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increasing water scarcity, biodiversity and ecosystem loss, desertification, cyclical droughts, low resilience to natural disasters, energy crises, food crises, health insecurity, urbanization, degradation of the environment, and a growing gap between the rich and the poor. </a:t>
            </a:r>
          </a:p>
          <a:p>
            <a:pPr lvl="2"/>
            <a:endParaRPr lang="en-GB" sz="1800" dirty="0"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There is urgent need to look critically at the paradox of positive and enabling constitutional provisions co-existing with unrealized rights of women, children and nature in the context of environmental governance in the three countries.</a:t>
            </a:r>
          </a:p>
          <a:p>
            <a:pPr lvl="1"/>
            <a:endParaRPr lang="en-GB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This programme will benefit Malawi, Kenya and Zimbabwe as it </a:t>
            </a:r>
            <a:r>
              <a:rPr lang="en-GB" sz="1800" dirty="0">
                <a:ea typeface="Calibri" panose="020F0502020204030204" pitchFamily="34" charset="0"/>
                <a:cs typeface="Arial" panose="020B0604020202020204" pitchFamily="34" charset="0"/>
              </a:rPr>
              <a:t>intends to tackle</a:t>
            </a:r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the current development challenges these countries are facing</a:t>
            </a:r>
            <a:endParaRPr lang="nb-NO" sz="180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1320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C4243-E194-9366-77F7-E8A47EE68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838200"/>
            <a:ext cx="8579296" cy="1143000"/>
          </a:xfrm>
        </p:spPr>
        <p:txBody>
          <a:bodyPr/>
          <a:lstStyle/>
          <a:p>
            <a:r>
              <a:rPr lang="en-US" sz="2800" dirty="0"/>
              <a:t>Rationale: The need to change the way Law is taught in Southern and Eastern Africa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057BB-8677-10B5-89BE-EE2B385BA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628800"/>
            <a:ext cx="8928992" cy="5040560"/>
          </a:xfrm>
        </p:spPr>
        <p:txBody>
          <a:bodyPr/>
          <a:lstStyle/>
          <a:p>
            <a:r>
              <a:rPr lang="en-GB" sz="1800" b="1" dirty="0">
                <a:ea typeface="Calibri" panose="020F0502020204030204" pitchFamily="34" charset="0"/>
                <a:cs typeface="Arial" panose="020B0604020202020204" pitchFamily="34" charset="0"/>
              </a:rPr>
              <a:t>State of the art</a:t>
            </a:r>
            <a:r>
              <a:rPr lang="en-GB" sz="1800" dirty="0">
                <a:ea typeface="Calibri" panose="020F0502020204030204" pitchFamily="34" charset="0"/>
                <a:cs typeface="Arial" panose="020B0604020202020204" pitchFamily="34" charset="0"/>
              </a:rPr>
              <a:t>: N</a:t>
            </a:r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 regional research or teaching program in the Southern and Eastern African Region that </a:t>
            </a:r>
          </a:p>
          <a:p>
            <a:endParaRPr lang="en-GB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cuts across legal disciplines like natural resource law, climate change law, child law, women’s law, ecofeminist legal theory and human rights law.</a:t>
            </a:r>
          </a:p>
          <a:p>
            <a:pPr lvl="1"/>
            <a:endParaRPr lang="en-GB" sz="1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combines law and practice </a:t>
            </a:r>
          </a:p>
          <a:p>
            <a:pPr lvl="1"/>
            <a:endParaRPr lang="en-GB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with a view to exploring whether and how international, national and local decision-makers and program implementers in areas like environmental law, natural resource law and climate change adaptation include women, children and non-humans. </a:t>
            </a:r>
            <a:endParaRPr lang="en-US" sz="1800" dirty="0"/>
          </a:p>
          <a:p>
            <a:endParaRPr lang="en-GB" sz="18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tabLst>
                <a:tab pos="450215" algn="l"/>
                <a:tab pos="540385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is a gap in training and knowledge creation in environmental governance that is grounded within inclusive, engendered, ethical, moral and Southern approaches.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903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95CA5-B917-5E65-C5D6-7B1CB9A9D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0B293-C0BA-E919-B711-7EC879E8B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981200"/>
            <a:ext cx="8856984" cy="4760168"/>
          </a:xfrm>
        </p:spPr>
        <p:txBody>
          <a:bodyPr/>
          <a:lstStyle/>
          <a:p>
            <a:r>
              <a:rPr lang="en-GB" sz="1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proposed program </a:t>
            </a:r>
            <a:r>
              <a:rPr lang="en-GB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based on the rationale that there is need to: -</a:t>
            </a:r>
          </a:p>
          <a:p>
            <a:endParaRPr lang="en-US" sz="1800" dirty="0">
              <a:effectLst/>
              <a:ea typeface="Calibri" panose="020F0502020204030204" pitchFamily="34" charset="0"/>
            </a:endParaRPr>
          </a:p>
          <a:p>
            <a:pPr lvl="1" indent="-3429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tabLst>
                <a:tab pos="450215" algn="l"/>
                <a:tab pos="540385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Disrupt</a:t>
            </a:r>
            <a:r>
              <a:rPr lang="en-GB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 the prevailing existing anthropocentric and androcentric discourses in environmental governance which exclude women, children and nature rights thus failing to effectively respond to the triple crisis.</a:t>
            </a:r>
            <a:endParaRPr lang="en-US" sz="1800" dirty="0">
              <a:ea typeface="Calibri" panose="020F0502020204030204" pitchFamily="34" charset="0"/>
            </a:endParaRPr>
          </a:p>
          <a:p>
            <a:pPr lvl="1" indent="-3429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tabLst>
                <a:tab pos="450215" algn="l"/>
                <a:tab pos="540385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Situate women, children and nature at the centre of environmental governance which is critical for addressing the triple environmental crisis. </a:t>
            </a:r>
          </a:p>
          <a:p>
            <a:pPr lvl="1" indent="-3429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tabLst>
                <a:tab pos="450215" algn="l"/>
                <a:tab pos="540385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Interrogate and deconstruct the prevailing legal and governance paradigms and structures.</a:t>
            </a:r>
            <a:endParaRPr lang="en-US" sz="1800" dirty="0">
              <a:ea typeface="Calibri" panose="020F0502020204030204" pitchFamily="34" charset="0"/>
            </a:endParaRPr>
          </a:p>
          <a:p>
            <a:pPr lvl="1" indent="-342900" algn="just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tabLst>
                <a:tab pos="450215" algn="l"/>
                <a:tab pos="540385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Segoe UI" panose="020B0502040204020203" pitchFamily="34" charset="0"/>
              </a:rPr>
              <a:t>Adopt a novel approach to investigating the triple crisis:- Depletion of environment, climate change and poverty related to lack of access to livelihood resources  – calls for careful consideration of the basic livelihood rights of the traditionally marginalised groups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96433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sz="2800" dirty="0"/>
              <a:t>From legal silos to </a:t>
            </a:r>
            <a:r>
              <a:rPr lang="nb-NO" sz="2800" dirty="0" err="1"/>
              <a:t>crosscuts</a:t>
            </a:r>
            <a:r>
              <a:rPr lang="nb-NO" sz="2800" dirty="0"/>
              <a:t> and top-</a:t>
            </a:r>
            <a:r>
              <a:rPr lang="nb-NO" sz="2800" dirty="0" err="1"/>
              <a:t>down</a:t>
            </a:r>
            <a:r>
              <a:rPr lang="nb-NO" sz="2800" dirty="0"/>
              <a:t> to </a:t>
            </a:r>
            <a:r>
              <a:rPr lang="nb-NO" sz="2800" dirty="0" err="1"/>
              <a:t>bottom</a:t>
            </a:r>
            <a:r>
              <a:rPr lang="nb-NO" sz="2800" dirty="0"/>
              <a:t>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16832"/>
            <a:ext cx="7696200" cy="453650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Environmental governance to be taught and studied: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At the intersection of international, national and local level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Across legal areas like environmental law, natural resource law, climate change law, human rights, women’s law and child law.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From a bottom up perspective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Combining a subject oriented and problem oriented approach.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Student dissertations based on empirical fieldwork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802797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nb-NO" sz="2000" dirty="0">
                <a:solidFill>
                  <a:srgbClr val="FFFFFF"/>
                </a:solidFill>
              </a:rPr>
              <a:t>How law will be taught in the new program/structure and content : Collins Odote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200"/>
              <a:t>Inter and multi-disciplinary approaches to teaching- both in terms of Faculty and Students</a:t>
            </a:r>
          </a:p>
          <a:p>
            <a:pPr>
              <a:lnSpc>
                <a:spcPct val="90000"/>
              </a:lnSpc>
            </a:pPr>
            <a:r>
              <a:rPr lang="nb-NO" sz="2200"/>
              <a:t>Combination of Class discussions and field research to ensure lived realities capture</a:t>
            </a:r>
          </a:p>
          <a:p>
            <a:pPr>
              <a:lnSpc>
                <a:spcPct val="90000"/>
              </a:lnSpc>
            </a:pPr>
            <a:r>
              <a:rPr lang="nb-NO" sz="2200"/>
              <a:t>Grounded Theory approach to research</a:t>
            </a:r>
          </a:p>
          <a:p>
            <a:pPr>
              <a:lnSpc>
                <a:spcPct val="90000"/>
              </a:lnSpc>
            </a:pPr>
            <a:r>
              <a:rPr lang="nb-NO" sz="2200"/>
              <a:t> Human-rights-based and problem-solving approach to teaching</a:t>
            </a:r>
          </a:p>
          <a:p>
            <a:pPr>
              <a:lnSpc>
                <a:spcPct val="90000"/>
              </a:lnSpc>
            </a:pPr>
            <a:r>
              <a:rPr lang="nb-NO" sz="2200"/>
              <a:t>Paired teaching terms- cross country; south-south and south-north knowledge exchange</a:t>
            </a:r>
          </a:p>
          <a:p>
            <a:pPr>
              <a:lnSpc>
                <a:spcPct val="90000"/>
              </a:lnSpc>
            </a:pPr>
            <a:r>
              <a:rPr lang="nb-NO" sz="2200"/>
              <a:t>Both synchronous and asynchronous approaches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2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5582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2CDA5-1921-C94C-16C3-E97152C93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457037" cy="1554480"/>
          </a:xfrm>
        </p:spPr>
        <p:txBody>
          <a:bodyPr anchor="ctr">
            <a:normAutofit/>
          </a:bodyPr>
          <a:lstStyle/>
          <a:p>
            <a:r>
              <a:rPr lang="en-US" sz="4200"/>
              <a:t>Programme Structure</a:t>
            </a:r>
            <a:endParaRPr lang="en-KE" sz="4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5864C-5199-246D-7F2B-3E242B8CB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3017522"/>
            <a:ext cx="7455989" cy="3124658"/>
          </a:xfrm>
        </p:spPr>
        <p:txBody>
          <a:bodyPr anchor="ctr">
            <a:normAutofit/>
          </a:bodyPr>
          <a:lstStyle/>
          <a:p>
            <a:r>
              <a:rPr lang="en-US" sz="2100" dirty="0"/>
              <a:t>Curriculum consists of</a:t>
            </a:r>
          </a:p>
          <a:p>
            <a:pPr lvl="1"/>
            <a:r>
              <a:rPr lang="en-US" sz="2100" dirty="0"/>
              <a:t>8 core courses</a:t>
            </a:r>
          </a:p>
          <a:p>
            <a:pPr lvl="1"/>
            <a:r>
              <a:rPr lang="en-US" sz="2100" dirty="0"/>
              <a:t>9 electives(choices )</a:t>
            </a:r>
          </a:p>
          <a:p>
            <a:r>
              <a:rPr lang="en-US" sz="2100" dirty="0"/>
              <a:t>Students to write a dissertation(project paper) on a theme on WSNREG, based on legal and empirical research in home countries( place of fieldwork)</a:t>
            </a:r>
          </a:p>
          <a:p>
            <a:r>
              <a:rPr lang="en-US" sz="2100" dirty="0"/>
              <a:t>4 semesters:  2 classes,  1 field work and thesis writing, 1 thesis examination and graduation</a:t>
            </a:r>
          </a:p>
          <a:p>
            <a:endParaRPr lang="en-KE" sz="21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541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35AC3-9775-217C-D915-DBE92BFD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Core Courses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1803D-0CCF-EC90-CAD0-A8CDD811F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KE" sz="1800" b="0" i="0" u="none" strike="noStrike" dirty="0">
              <a:effectLst/>
              <a:latin typeface="Arial" panose="020B0604020202020204" pitchFamily="34" charset="0"/>
            </a:endParaRPr>
          </a:p>
          <a:p>
            <a:pPr marL="914400" marR="0" lvl="1" indent="-457200" latinLnBrk="0">
              <a:lnSpc>
                <a:spcPct val="115000"/>
              </a:lnSpc>
              <a:buFont typeface="+mj-lt"/>
              <a:buAutoNum type="arabicPeriod"/>
            </a:pPr>
            <a:r>
              <a:rPr lang="en-GB" sz="2000" dirty="0"/>
              <a:t>Environmental Governance</a:t>
            </a:r>
            <a:endParaRPr lang="en-KE" sz="2000" dirty="0"/>
          </a:p>
          <a:p>
            <a:pPr marL="914400" marR="0" lvl="1" indent="-457200" latinLnBrk="0">
              <a:lnSpc>
                <a:spcPct val="115000"/>
              </a:lnSpc>
              <a:buFont typeface="+mj-lt"/>
              <a:buAutoNum type="arabicPeriod"/>
            </a:pPr>
            <a:r>
              <a:rPr lang="en-GB" sz="2000" dirty="0"/>
              <a:t>Women’s Rights in Environmental Governance</a:t>
            </a:r>
            <a:endParaRPr lang="en-KE" sz="2000" dirty="0"/>
          </a:p>
          <a:p>
            <a:pPr marL="914400" marR="0" lvl="1" indent="-457200" latinLnBrk="0">
              <a:lnSpc>
                <a:spcPct val="115000"/>
              </a:lnSpc>
              <a:buFont typeface="+mj-lt"/>
              <a:buAutoNum type="arabicPeriod"/>
            </a:pPr>
            <a:r>
              <a:rPr lang="en-GB" sz="2000" dirty="0"/>
              <a:t>Children’s rights in environmental governance</a:t>
            </a:r>
            <a:endParaRPr lang="en-KE" sz="2000" dirty="0"/>
          </a:p>
          <a:p>
            <a:pPr marL="914400" marR="0" lvl="1" indent="-457200" latinLnBrk="0">
              <a:lnSpc>
                <a:spcPct val="115000"/>
              </a:lnSpc>
              <a:buFont typeface="+mj-lt"/>
              <a:buAutoNum type="arabicPeriod"/>
            </a:pPr>
            <a:r>
              <a:rPr lang="en-GB" sz="2000" dirty="0"/>
              <a:t>Nature’s rights in environmental governance</a:t>
            </a:r>
            <a:endParaRPr lang="en-KE" sz="2000" dirty="0"/>
          </a:p>
          <a:p>
            <a:pPr marL="914400" marR="0" lvl="1" indent="-457200" latinLnBrk="0">
              <a:lnSpc>
                <a:spcPct val="115000"/>
              </a:lnSpc>
              <a:buFont typeface="+mj-lt"/>
              <a:buAutoNum type="arabicPeriod"/>
            </a:pPr>
            <a:r>
              <a:rPr lang="en-GB" sz="2000" dirty="0"/>
              <a:t>Gender, generational and environmental</a:t>
            </a:r>
            <a:r>
              <a:rPr lang="en-US" sz="2000" dirty="0"/>
              <a:t> </a:t>
            </a:r>
            <a:r>
              <a:rPr lang="en-GB" sz="2000" dirty="0"/>
              <a:t>Justice</a:t>
            </a:r>
          </a:p>
          <a:p>
            <a:pPr marL="914400" lvl="1" indent="-457200">
              <a:lnSpc>
                <a:spcPct val="115000"/>
              </a:lnSpc>
              <a:buFont typeface="+mj-lt"/>
              <a:buAutoNum type="arabicPeriod"/>
            </a:pPr>
            <a:r>
              <a:rPr lang="en-GB" sz="2000" dirty="0"/>
              <a:t>Indigenous Knowledge and Customary </a:t>
            </a:r>
            <a:r>
              <a:rPr lang="en-GB" sz="2000" dirty="0" err="1"/>
              <a:t>Practies</a:t>
            </a:r>
            <a:r>
              <a:rPr lang="en-GB" sz="2000" dirty="0"/>
              <a:t> in Environmental Governance</a:t>
            </a:r>
            <a:endParaRPr lang="en-KE" sz="2000" dirty="0"/>
          </a:p>
          <a:p>
            <a:pPr marL="914400" marR="0" lvl="1" indent="-457200" latinLnBrk="0">
              <a:lnSpc>
                <a:spcPct val="115000"/>
              </a:lnSpc>
              <a:buFont typeface="+mj-lt"/>
              <a:buAutoNum type="arabicPeriod"/>
            </a:pPr>
            <a:r>
              <a:rPr lang="en-GB" sz="2000" dirty="0"/>
              <a:t>Advanced Research Methods</a:t>
            </a:r>
          </a:p>
          <a:p>
            <a:pPr marL="914400" marR="0" lvl="1" indent="-457200" latinLnBrk="0">
              <a:lnSpc>
                <a:spcPct val="115000"/>
              </a:lnSpc>
              <a:buFont typeface="+mj-lt"/>
              <a:buAutoNum type="arabicPeriod"/>
            </a:pPr>
            <a:r>
              <a:rPr lang="en-US" sz="2000" dirty="0"/>
              <a:t>Research Project</a:t>
            </a:r>
            <a:endParaRPr lang="en-KE" sz="2000" dirty="0"/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62551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CB07C-BA47-BD5A-A9AD-0B2FF0154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Elective Courses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F4FDD-5FB9-18E9-B110-181518A23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457200">
              <a:buFont typeface="+mj-lt"/>
              <a:buAutoNum type="arabicPeriod"/>
            </a:pPr>
            <a:r>
              <a:rPr lang="en-GB" sz="2000" dirty="0"/>
              <a:t>Scientific knowledge for Transformative  Policy Advocacy</a:t>
            </a:r>
            <a:endParaRPr lang="en-KE" sz="2000" dirty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Health and Environment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Women and Children in Ocean Governance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Soil and Land Governance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Corporate Responsibility and Env Social  Governance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Sustainable Biodiversity </a:t>
            </a:r>
            <a:r>
              <a:rPr lang="en-US" sz="2000" dirty="0"/>
              <a:t>and Equality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Livelihoods and Climate Change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Urbanization and Sustainability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Disaster and Risk Governance</a:t>
            </a:r>
          </a:p>
          <a:p>
            <a:pPr lvl="1"/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11054456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jus-3 (2)</Template>
  <TotalTime>592</TotalTime>
  <Words>998</Words>
  <Application>Microsoft Office PowerPoint</Application>
  <PresentationFormat>On-screen Show (4:3)</PresentationFormat>
  <Paragraphs>94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Segoe UI</vt:lpstr>
      <vt:lpstr>ヒラギノ角ゴ Pro W3</vt:lpstr>
      <vt:lpstr>Blank Presentation</vt:lpstr>
      <vt:lpstr>Anne Hellum, Chikosa Banda, Collins Odote </vt:lpstr>
      <vt:lpstr>Strengthening the transformative power of law through legal education</vt:lpstr>
      <vt:lpstr>Background</vt:lpstr>
      <vt:lpstr>PowerPoint Presentation</vt:lpstr>
      <vt:lpstr>Overall aim: reorientation of legal education </vt:lpstr>
      <vt:lpstr>Concrete aims</vt:lpstr>
      <vt:lpstr> Rationale:Need of legal response to the triple crisis in Southern and Eastern Africa  </vt:lpstr>
      <vt:lpstr>Rationale: The need to change the way Law is taught in Southern and Eastern Africa  </vt:lpstr>
      <vt:lpstr>Rationale</vt:lpstr>
      <vt:lpstr>From legal silos to crosscuts and top-down to bottom up</vt:lpstr>
      <vt:lpstr>How law will be taught in the new program/structure and content : Collins Odote</vt:lpstr>
      <vt:lpstr>Programme Structure</vt:lpstr>
      <vt:lpstr>Core Courses</vt:lpstr>
      <vt:lpstr>Elective Courses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Vibeke</dc:creator>
  <cp:lastModifiedBy>Anne Hellum</cp:lastModifiedBy>
  <cp:revision>55</cp:revision>
  <cp:lastPrinted>2022-10-03T06:34:37Z</cp:lastPrinted>
  <dcterms:created xsi:type="dcterms:W3CDTF">2022-01-07T10:51:46Z</dcterms:created>
  <dcterms:modified xsi:type="dcterms:W3CDTF">2022-10-03T06:39:37Z</dcterms:modified>
</cp:coreProperties>
</file>