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</p:sldMasterIdLst>
  <p:notesMasterIdLst>
    <p:notesMasterId r:id="rId7"/>
  </p:notesMasterIdLst>
  <p:sldIdLst>
    <p:sldId id="272" r:id="rId2"/>
    <p:sldId id="257" r:id="rId3"/>
    <p:sldId id="258" r:id="rId4"/>
    <p:sldId id="264" r:id="rId5"/>
    <p:sldId id="27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35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28"/>
    <p:restoredTop sz="94595"/>
  </p:normalViewPr>
  <p:slideViewPr>
    <p:cSldViewPr snapToGrid="0" snapToObjects="1">
      <p:cViewPr>
        <p:scale>
          <a:sx n="80" d="100"/>
          <a:sy n="80" d="100"/>
        </p:scale>
        <p:origin x="22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25B81A-FE8D-D244-BE42-5D32A400ACCC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78639AF6-2091-804D-AF06-D54A90852AFF}">
      <dgm:prSet phldrT="[Tekst]"/>
      <dgm:spPr/>
      <dgm:t>
        <a:bodyPr/>
        <a:lstStyle/>
        <a:p>
          <a:r>
            <a:rPr lang="nb-NO" dirty="0" smtClean="0"/>
            <a:t>Fengsel</a:t>
          </a:r>
          <a:endParaRPr lang="nb-NO" dirty="0"/>
        </a:p>
      </dgm:t>
    </dgm:pt>
    <dgm:pt modelId="{C7BD10ED-E8CC-1D46-A48E-A08EDD249C72}" type="parTrans" cxnId="{7B12F4E3-9A51-BF47-8877-EF1AF0FFBF61}">
      <dgm:prSet/>
      <dgm:spPr/>
      <dgm:t>
        <a:bodyPr/>
        <a:lstStyle/>
        <a:p>
          <a:endParaRPr lang="nb-NO"/>
        </a:p>
      </dgm:t>
    </dgm:pt>
    <dgm:pt modelId="{33018203-7A23-3A40-9DE6-7C6E306B1F9C}" type="sibTrans" cxnId="{7B12F4E3-9A51-BF47-8877-EF1AF0FFBF61}">
      <dgm:prSet/>
      <dgm:spPr/>
      <dgm:t>
        <a:bodyPr/>
        <a:lstStyle/>
        <a:p>
          <a:endParaRPr lang="nb-NO"/>
        </a:p>
      </dgm:t>
    </dgm:pt>
    <dgm:pt modelId="{F5498221-4E7F-934C-9E30-9053A4FD015D}">
      <dgm:prSet phldrT="[Tekst]"/>
      <dgm:spPr/>
      <dgm:t>
        <a:bodyPr/>
        <a:lstStyle/>
        <a:p>
          <a:r>
            <a:rPr lang="nb-NO" dirty="0" err="1" smtClean="0"/>
            <a:t>eID</a:t>
          </a:r>
          <a:endParaRPr lang="nb-NO" dirty="0"/>
        </a:p>
      </dgm:t>
    </dgm:pt>
    <dgm:pt modelId="{2A60800A-481F-6B4D-BA66-65D58ED80735}" type="parTrans" cxnId="{A7E4D3E4-BCDB-2847-8B77-B719C97E8097}">
      <dgm:prSet/>
      <dgm:spPr/>
      <dgm:t>
        <a:bodyPr/>
        <a:lstStyle/>
        <a:p>
          <a:endParaRPr lang="nb-NO"/>
        </a:p>
      </dgm:t>
    </dgm:pt>
    <dgm:pt modelId="{C2E593F5-0617-AD4E-9C6B-00CC43B63684}" type="sibTrans" cxnId="{A7E4D3E4-BCDB-2847-8B77-B719C97E8097}">
      <dgm:prSet/>
      <dgm:spPr/>
      <dgm:t>
        <a:bodyPr/>
        <a:lstStyle/>
        <a:p>
          <a:endParaRPr lang="nb-NO"/>
        </a:p>
      </dgm:t>
    </dgm:pt>
    <dgm:pt modelId="{B64DAF28-6BB1-3E43-9C41-621C6A5EB872}">
      <dgm:prSet phldrT="[Tekst]"/>
      <dgm:spPr/>
      <dgm:t>
        <a:bodyPr/>
        <a:lstStyle/>
        <a:p>
          <a:r>
            <a:rPr lang="nb-NO" dirty="0" smtClean="0"/>
            <a:t>Offentlig forvaltning </a:t>
          </a:r>
          <a:endParaRPr lang="nb-NO" dirty="0"/>
        </a:p>
      </dgm:t>
    </dgm:pt>
    <dgm:pt modelId="{4F3C4181-87A4-1642-ADE8-808F3AEF7702}" type="parTrans" cxnId="{55DFA732-D9BF-DE46-A87E-D80C9C495F83}">
      <dgm:prSet/>
      <dgm:spPr/>
      <dgm:t>
        <a:bodyPr/>
        <a:lstStyle/>
        <a:p>
          <a:endParaRPr lang="nb-NO"/>
        </a:p>
      </dgm:t>
    </dgm:pt>
    <dgm:pt modelId="{549BB2BA-5465-BC48-8793-D8C82E394C58}" type="sibTrans" cxnId="{55DFA732-D9BF-DE46-A87E-D80C9C495F83}">
      <dgm:prSet/>
      <dgm:spPr/>
      <dgm:t>
        <a:bodyPr/>
        <a:lstStyle/>
        <a:p>
          <a:endParaRPr lang="nb-NO"/>
        </a:p>
      </dgm:t>
    </dgm:pt>
    <dgm:pt modelId="{F700046B-3E0C-254A-AB45-B8654D53207A}" type="pres">
      <dgm:prSet presAssocID="{1125B81A-FE8D-D244-BE42-5D32A400ACCC}" presName="Name0" presStyleCnt="0">
        <dgm:presLayoutVars>
          <dgm:dir/>
          <dgm:animLvl val="lvl"/>
          <dgm:resizeHandles val="exact"/>
        </dgm:presLayoutVars>
      </dgm:prSet>
      <dgm:spPr/>
    </dgm:pt>
    <dgm:pt modelId="{0E71FD88-00A6-0D44-B32B-09CFAC118E71}" type="pres">
      <dgm:prSet presAssocID="{78639AF6-2091-804D-AF06-D54A90852AF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EF67E51-385B-6C4C-A38B-91F21C9E5B57}" type="pres">
      <dgm:prSet presAssocID="{33018203-7A23-3A40-9DE6-7C6E306B1F9C}" presName="parTxOnlySpace" presStyleCnt="0"/>
      <dgm:spPr/>
    </dgm:pt>
    <dgm:pt modelId="{CE0B109B-1755-1149-8CD4-3E9D44F2F977}" type="pres">
      <dgm:prSet presAssocID="{F5498221-4E7F-934C-9E30-9053A4FD015D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8CA7B70-5ECD-2149-8985-FCAEBC7A9E4B}" type="pres">
      <dgm:prSet presAssocID="{C2E593F5-0617-AD4E-9C6B-00CC43B63684}" presName="parTxOnlySpace" presStyleCnt="0"/>
      <dgm:spPr/>
    </dgm:pt>
    <dgm:pt modelId="{054622C5-C683-ED4E-8466-8A3BD0149F18}" type="pres">
      <dgm:prSet presAssocID="{B64DAF28-6BB1-3E43-9C41-621C6A5EB87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1981DF63-93B2-3547-8AD1-4321333A4922}" type="presOf" srcId="{F5498221-4E7F-934C-9E30-9053A4FD015D}" destId="{CE0B109B-1755-1149-8CD4-3E9D44F2F977}" srcOrd="0" destOrd="0" presId="urn:microsoft.com/office/officeart/2005/8/layout/chevron1"/>
    <dgm:cxn modelId="{A7E4D3E4-BCDB-2847-8B77-B719C97E8097}" srcId="{1125B81A-FE8D-D244-BE42-5D32A400ACCC}" destId="{F5498221-4E7F-934C-9E30-9053A4FD015D}" srcOrd="1" destOrd="0" parTransId="{2A60800A-481F-6B4D-BA66-65D58ED80735}" sibTransId="{C2E593F5-0617-AD4E-9C6B-00CC43B63684}"/>
    <dgm:cxn modelId="{EEB88D86-C4EE-3D49-B6CE-7D35070ACA35}" type="presOf" srcId="{1125B81A-FE8D-D244-BE42-5D32A400ACCC}" destId="{F700046B-3E0C-254A-AB45-B8654D53207A}" srcOrd="0" destOrd="0" presId="urn:microsoft.com/office/officeart/2005/8/layout/chevron1"/>
    <dgm:cxn modelId="{55DFA732-D9BF-DE46-A87E-D80C9C495F83}" srcId="{1125B81A-FE8D-D244-BE42-5D32A400ACCC}" destId="{B64DAF28-6BB1-3E43-9C41-621C6A5EB872}" srcOrd="2" destOrd="0" parTransId="{4F3C4181-87A4-1642-ADE8-808F3AEF7702}" sibTransId="{549BB2BA-5465-BC48-8793-D8C82E394C58}"/>
    <dgm:cxn modelId="{7B12F4E3-9A51-BF47-8877-EF1AF0FFBF61}" srcId="{1125B81A-FE8D-D244-BE42-5D32A400ACCC}" destId="{78639AF6-2091-804D-AF06-D54A90852AFF}" srcOrd="0" destOrd="0" parTransId="{C7BD10ED-E8CC-1D46-A48E-A08EDD249C72}" sibTransId="{33018203-7A23-3A40-9DE6-7C6E306B1F9C}"/>
    <dgm:cxn modelId="{EC14A77E-EEB0-464B-9EDB-C5DC8BDED072}" type="presOf" srcId="{78639AF6-2091-804D-AF06-D54A90852AFF}" destId="{0E71FD88-00A6-0D44-B32B-09CFAC118E71}" srcOrd="0" destOrd="0" presId="urn:microsoft.com/office/officeart/2005/8/layout/chevron1"/>
    <dgm:cxn modelId="{AEED5AE6-2C87-9042-B475-4645A16032C6}" type="presOf" srcId="{B64DAF28-6BB1-3E43-9C41-621C6A5EB872}" destId="{054622C5-C683-ED4E-8466-8A3BD0149F18}" srcOrd="0" destOrd="0" presId="urn:microsoft.com/office/officeart/2005/8/layout/chevron1"/>
    <dgm:cxn modelId="{3F3A7861-8739-744B-B17F-EA80FF28F171}" type="presParOf" srcId="{F700046B-3E0C-254A-AB45-B8654D53207A}" destId="{0E71FD88-00A6-0D44-B32B-09CFAC118E71}" srcOrd="0" destOrd="0" presId="urn:microsoft.com/office/officeart/2005/8/layout/chevron1"/>
    <dgm:cxn modelId="{E6D128A0-F563-D34F-B081-0F212E678171}" type="presParOf" srcId="{F700046B-3E0C-254A-AB45-B8654D53207A}" destId="{6EF67E51-385B-6C4C-A38B-91F21C9E5B57}" srcOrd="1" destOrd="0" presId="urn:microsoft.com/office/officeart/2005/8/layout/chevron1"/>
    <dgm:cxn modelId="{D039BFCF-BB8E-FB4B-A0D5-627DCAB76B41}" type="presParOf" srcId="{F700046B-3E0C-254A-AB45-B8654D53207A}" destId="{CE0B109B-1755-1149-8CD4-3E9D44F2F977}" srcOrd="2" destOrd="0" presId="urn:microsoft.com/office/officeart/2005/8/layout/chevron1"/>
    <dgm:cxn modelId="{EBD21FCD-44BF-0448-B657-55533E81CB9B}" type="presParOf" srcId="{F700046B-3E0C-254A-AB45-B8654D53207A}" destId="{C8CA7B70-5ECD-2149-8985-FCAEBC7A9E4B}" srcOrd="3" destOrd="0" presId="urn:microsoft.com/office/officeart/2005/8/layout/chevron1"/>
    <dgm:cxn modelId="{0BAE446F-FDB2-3648-B8EF-D205C4CD3ADD}" type="presParOf" srcId="{F700046B-3E0C-254A-AB45-B8654D53207A}" destId="{054622C5-C683-ED4E-8466-8A3BD0149F1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71FD88-00A6-0D44-B32B-09CFAC118E71}">
      <dsp:nvSpPr>
        <dsp:cNvPr id="0" name=""/>
        <dsp:cNvSpPr/>
      </dsp:nvSpPr>
      <dsp:spPr>
        <a:xfrm>
          <a:off x="2381" y="2129102"/>
          <a:ext cx="2901156" cy="1160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/>
            <a:t>Fengsel</a:t>
          </a:r>
          <a:endParaRPr lang="nb-NO" sz="2400" kern="1200" dirty="0"/>
        </a:p>
      </dsp:txBody>
      <dsp:txXfrm>
        <a:off x="582612" y="2129102"/>
        <a:ext cx="1740694" cy="1160462"/>
      </dsp:txXfrm>
    </dsp:sp>
    <dsp:sp modelId="{CE0B109B-1755-1149-8CD4-3E9D44F2F977}">
      <dsp:nvSpPr>
        <dsp:cNvPr id="0" name=""/>
        <dsp:cNvSpPr/>
      </dsp:nvSpPr>
      <dsp:spPr>
        <a:xfrm>
          <a:off x="2613421" y="2129102"/>
          <a:ext cx="2901156" cy="1160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err="1" smtClean="0"/>
            <a:t>eID</a:t>
          </a:r>
          <a:endParaRPr lang="nb-NO" sz="2400" kern="1200" dirty="0"/>
        </a:p>
      </dsp:txBody>
      <dsp:txXfrm>
        <a:off x="3193652" y="2129102"/>
        <a:ext cx="1740694" cy="1160462"/>
      </dsp:txXfrm>
    </dsp:sp>
    <dsp:sp modelId="{054622C5-C683-ED4E-8466-8A3BD0149F18}">
      <dsp:nvSpPr>
        <dsp:cNvPr id="0" name=""/>
        <dsp:cNvSpPr/>
      </dsp:nvSpPr>
      <dsp:spPr>
        <a:xfrm>
          <a:off x="5224462" y="2129102"/>
          <a:ext cx="2901156" cy="11604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5240" dir="5400000" algn="tl" rotWithShape="0">
            <a:srgbClr val="000000">
              <a:alpha val="75000"/>
            </a:srgbClr>
          </a:outerShdw>
        </a:effectLst>
        <a:scene3d>
          <a:camera prst="orthographicFront">
            <a:rot lat="0" lon="0" rev="0"/>
          </a:camera>
          <a:lightRig rig="brightRoom" dir="tl"/>
        </a:scene3d>
        <a:sp3d contourW="9525" prstMaterial="flat">
          <a:bevelT w="0" h="0" prst="coolSlant"/>
          <a:contourClr>
            <a:schemeClr val="accent1">
              <a:hueOff val="0"/>
              <a:satOff val="0"/>
              <a:lumOff val="0"/>
              <a:alphaOff val="0"/>
              <a:shade val="35000"/>
              <a:satMod val="13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2400" kern="1200" dirty="0" smtClean="0"/>
            <a:t>Offentlig forvaltning </a:t>
          </a:r>
          <a:endParaRPr lang="nb-NO" sz="2400" kern="1200" dirty="0"/>
        </a:p>
      </dsp:txBody>
      <dsp:txXfrm>
        <a:off x="5804693" y="2129102"/>
        <a:ext cx="1740694" cy="1160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F69D0-DBFD-0740-A3C1-92E16538DCF8}" type="datetimeFigureOut">
              <a:rPr lang="nb-NO" smtClean="0"/>
              <a:t>27.11.2023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B5192-F1E9-B24A-98DC-2DBBFE15BE7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982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B5192-F1E9-B24A-98DC-2DBBFE15BE7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901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B5192-F1E9-B24A-98DC-2DBBFE15BE7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9182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Dra bildet til plassholderen eller klikk ikonet for å legge til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6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88" y="2428208"/>
            <a:ext cx="4118950" cy="231485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051638" y="2512552"/>
            <a:ext cx="7140363" cy="2146162"/>
          </a:xfrm>
          <a:solidFill>
            <a:srgbClr val="353537"/>
          </a:solidFill>
        </p:spPr>
        <p:txBody>
          <a:bodyPr>
            <a:normAutofit/>
          </a:bodyPr>
          <a:lstStyle/>
          <a:p>
            <a:pPr algn="ctr"/>
            <a:r>
              <a:rPr lang="nb-NO" sz="4400" dirty="0" smtClean="0"/>
              <a:t>Om </a:t>
            </a:r>
            <a:r>
              <a:rPr lang="nb-NO" sz="4400" dirty="0" err="1" smtClean="0"/>
              <a:t>eID</a:t>
            </a:r>
            <a:r>
              <a:rPr lang="nb-NO" sz="4400" dirty="0" smtClean="0"/>
              <a:t> i fengsel </a:t>
            </a:r>
            <a:br>
              <a:rPr lang="nb-NO" sz="4400" dirty="0" smtClean="0"/>
            </a:br>
            <a:r>
              <a:rPr lang="nb-NO" sz="4400" dirty="0" smtClean="0"/>
              <a:t>(</a:t>
            </a:r>
            <a:r>
              <a:rPr lang="nb-NO" sz="4400" dirty="0" smtClean="0"/>
              <a:t>og etterpå)</a:t>
            </a:r>
            <a:endParaRPr lang="nb-NO" sz="4400" dirty="0"/>
          </a:p>
        </p:txBody>
      </p:sp>
      <p:sp>
        <p:nvSpPr>
          <p:cNvPr id="5" name="Plassholder for innhold 4"/>
          <p:cNvSpPr txBox="1">
            <a:spLocks/>
          </p:cNvSpPr>
          <p:nvPr/>
        </p:nvSpPr>
        <p:spPr>
          <a:xfrm>
            <a:off x="932688" y="5124582"/>
            <a:ext cx="4206240" cy="1331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nb-NO" sz="2400" dirty="0" smtClean="0">
                <a:ea typeface="Arial Hebrew" charset="-79"/>
                <a:cs typeface="Arial Hebrew" charset="-79"/>
              </a:rPr>
              <a:t>Mira Stokke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nb-NO" sz="2400" dirty="0" smtClean="0">
                <a:ea typeface="Arial Hebrew" charset="-79"/>
                <a:cs typeface="Arial Hebrew" charset="-79"/>
              </a:rPr>
              <a:t>Digital velferdsstat</a:t>
            </a:r>
            <a:endParaRPr lang="nb-NO" sz="2400" dirty="0" smtClean="0">
              <a:ea typeface="Arial Hebrew" charset="-79"/>
              <a:cs typeface="Arial Hebrew" charset="-79"/>
            </a:endParaRPr>
          </a:p>
          <a:p>
            <a:pPr lvl="1"/>
            <a:endParaRPr lang="nb-NO" sz="2600" dirty="0" smtClean="0">
              <a:latin typeface="Arial Hebrew" charset="-79"/>
              <a:ea typeface="Arial Hebrew" charset="-79"/>
              <a:cs typeface="Arial Hebrew" charset="-79"/>
            </a:endParaRPr>
          </a:p>
          <a:p>
            <a:pPr lvl="1"/>
            <a:endParaRPr lang="nb-NO" sz="2600" dirty="0" smtClean="0">
              <a:latin typeface="Arial Hebrew" charset="-79"/>
              <a:ea typeface="Arial Hebrew" charset="-79"/>
              <a:cs typeface="Arial Hebrew" charset="-79"/>
            </a:endParaRPr>
          </a:p>
          <a:p>
            <a:pPr lvl="1"/>
            <a:endParaRPr lang="nb-NO" sz="2600" dirty="0" smtClean="0">
              <a:latin typeface="Arial Hebrew" charset="-79"/>
              <a:ea typeface="Arial Hebrew" charset="-79"/>
              <a:cs typeface="Arial Hebrew" charset="-79"/>
            </a:endParaRPr>
          </a:p>
          <a:p>
            <a:pPr lvl="1"/>
            <a:endParaRPr lang="nb-NO" sz="2600" dirty="0" smtClean="0">
              <a:latin typeface="Arial Hebrew" charset="-79"/>
              <a:ea typeface="Arial Hebrew" charset="-79"/>
              <a:cs typeface="Arial Hebrew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8582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 prosjekter</a:t>
            </a:r>
            <a:endParaRPr lang="nb-NO" b="1" cap="none" dirty="0">
              <a:latin typeface="Arial Hebrew" charset="-79"/>
              <a:ea typeface="Arial Hebrew" charset="-79"/>
              <a:cs typeface="Arial Hebrew" charset="-79"/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800" cap="none" dirty="0" smtClean="0">
                <a:ea typeface="Arial Hebrew" charset="-79"/>
                <a:cs typeface="Arial Hebrew" charset="-79"/>
              </a:rPr>
              <a:t>H21</a:t>
            </a:r>
            <a:r>
              <a:rPr lang="nb-NO" sz="2800" dirty="0">
                <a:ea typeface="Arial Hebrew" charset="-79"/>
                <a:cs typeface="Arial Hebrew" charset="-79"/>
              </a:rPr>
              <a:t>: </a:t>
            </a:r>
            <a:r>
              <a:rPr lang="nb-NO" sz="2800" dirty="0" smtClean="0">
                <a:ea typeface="Arial Hebrew" charset="-79"/>
                <a:cs typeface="Arial Hebrew" charset="-79"/>
              </a:rPr>
              <a:t>Kvalitative intervjuer</a:t>
            </a:r>
          </a:p>
          <a:p>
            <a:pPr lvl="1"/>
            <a:r>
              <a:rPr lang="nb-NO" sz="2600" dirty="0" smtClean="0">
                <a:ea typeface="Arial Hebrew" charset="-79"/>
                <a:cs typeface="Arial Hebrew" charset="-79"/>
              </a:rPr>
              <a:t>Hvordan </a:t>
            </a:r>
            <a:r>
              <a:rPr lang="nb-NO" sz="2600" dirty="0">
                <a:ea typeface="Arial Hebrew" charset="-79"/>
                <a:cs typeface="Arial Hebrew" charset="-79"/>
              </a:rPr>
              <a:t>oppleves digitalt </a:t>
            </a:r>
            <a:r>
              <a:rPr lang="nb-NO" sz="2600" dirty="0" err="1">
                <a:ea typeface="Arial Hebrew" charset="-79"/>
                <a:cs typeface="Arial Hebrew" charset="-79"/>
              </a:rPr>
              <a:t>utenforskap</a:t>
            </a:r>
            <a:r>
              <a:rPr lang="nb-NO" sz="2600" dirty="0">
                <a:ea typeface="Arial Hebrew" charset="-79"/>
                <a:cs typeface="Arial Hebrew" charset="-79"/>
              </a:rPr>
              <a:t> som en hindring for tilgang til velferdsytelser blant tidligere innsatte i norske </a:t>
            </a:r>
            <a:r>
              <a:rPr lang="nb-NO" sz="2600" dirty="0" smtClean="0">
                <a:ea typeface="Arial Hebrew" charset="-79"/>
                <a:cs typeface="Arial Hebrew" charset="-79"/>
              </a:rPr>
              <a:t>fengsler</a:t>
            </a:r>
            <a:r>
              <a:rPr lang="nb-NO" sz="2600" dirty="0">
                <a:ea typeface="Arial Hebrew" charset="-79"/>
                <a:cs typeface="Arial Hebrew" charset="-79"/>
              </a:rPr>
              <a:t>?</a:t>
            </a:r>
            <a:endParaRPr lang="nb-NO" cap="none" dirty="0" smtClean="0">
              <a:latin typeface="Century Schoolbook" charset="0"/>
              <a:ea typeface="Century Schoolbook" charset="0"/>
              <a:cs typeface="Century Schoolbook" charset="0"/>
            </a:endParaRPr>
          </a:p>
          <a:p>
            <a:r>
              <a:rPr lang="nb-NO" sz="2800" dirty="0" smtClean="0">
                <a:ea typeface="Arial Hebrew" charset="-79"/>
                <a:cs typeface="Arial Hebrew" charset="-79"/>
              </a:rPr>
              <a:t>H23: Masteroppgaven</a:t>
            </a:r>
          </a:p>
          <a:p>
            <a:pPr lvl="1"/>
            <a:r>
              <a:rPr lang="nb-NO" sz="2600" dirty="0" smtClean="0"/>
              <a:t>Hvilken </a:t>
            </a:r>
            <a:r>
              <a:rPr lang="nb-NO" sz="2600" dirty="0"/>
              <a:t>adgang har kriminalomsorgen til å nekte innsatte digital tilgang av betydning for deres velferdsrettigheter?</a:t>
            </a:r>
            <a:r>
              <a:rPr lang="nb-NO" sz="2600" dirty="0"/>
              <a:t> </a:t>
            </a:r>
            <a:endParaRPr lang="nb-NO" sz="2600" dirty="0" smtClean="0">
              <a:ea typeface="Arial Hebrew" charset="-79"/>
              <a:cs typeface="Arial Hebrew" charset="-79"/>
            </a:endParaRPr>
          </a:p>
          <a:p>
            <a:pPr lvl="1"/>
            <a:endParaRPr lang="nb-NO" sz="2600" cap="none" dirty="0" smtClean="0">
              <a:latin typeface="Arial Hebrew" charset="-79"/>
              <a:ea typeface="Arial Hebrew" charset="-79"/>
              <a:cs typeface="Arial Hebrew" charset="-79"/>
            </a:endParaRPr>
          </a:p>
          <a:p>
            <a:pPr lvl="1"/>
            <a:endParaRPr lang="nb-NO" sz="2600" cap="none" dirty="0" smtClean="0">
              <a:latin typeface="Arial Hebrew" charset="-79"/>
              <a:ea typeface="Arial Hebrew" charset="-79"/>
              <a:cs typeface="Arial Hebrew" charset="-79"/>
            </a:endParaRPr>
          </a:p>
          <a:p>
            <a:pPr lvl="1"/>
            <a:endParaRPr lang="nb-NO" sz="2600" cap="none" dirty="0" smtClean="0">
              <a:latin typeface="Arial Hebrew" charset="-79"/>
              <a:ea typeface="Arial Hebrew" charset="-79"/>
              <a:cs typeface="Arial Hebrew" charset="-79"/>
            </a:endParaRPr>
          </a:p>
          <a:p>
            <a:pPr lvl="1"/>
            <a:endParaRPr lang="nb-NO" sz="2600" dirty="0" smtClean="0">
              <a:latin typeface="Arial Hebrew" charset="-79"/>
              <a:ea typeface="Arial Hebrew" charset="-79"/>
              <a:cs typeface="Arial Hebrew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7474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51575345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032000" y="1253330"/>
            <a:ext cx="8595360" cy="4351337"/>
          </a:xfrm>
        </p:spPr>
        <p:txBody>
          <a:bodyPr>
            <a:normAutofit/>
          </a:bodyPr>
          <a:lstStyle/>
          <a:p>
            <a:pPr lvl="1"/>
            <a:endParaRPr lang="nb-NO" sz="2800" dirty="0" smtClean="0"/>
          </a:p>
          <a:p>
            <a:pPr lvl="1"/>
            <a:endParaRPr lang="nb-NO" sz="2800" dirty="0"/>
          </a:p>
          <a:p>
            <a:pPr lvl="1"/>
            <a:endParaRPr lang="nb-NO" sz="2800" dirty="0" smtClean="0"/>
          </a:p>
          <a:p>
            <a:pPr lvl="1"/>
            <a:endParaRPr lang="nb-NO" sz="2800" dirty="0"/>
          </a:p>
          <a:p>
            <a:pPr lvl="1"/>
            <a:endParaRPr lang="nb-NO" sz="2800" dirty="0" smtClean="0"/>
          </a:p>
          <a:p>
            <a:pPr lvl="1"/>
            <a:endParaRPr lang="nb-NO" sz="2800" dirty="0"/>
          </a:p>
          <a:p>
            <a:pPr lvl="1"/>
            <a:endParaRPr lang="nb-NO" sz="2800" dirty="0" smtClean="0"/>
          </a:p>
        </p:txBody>
      </p:sp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er spesielt med </a:t>
            </a:r>
            <a:r>
              <a:rPr lang="nb-NO" dirty="0" err="1" smtClean="0"/>
              <a:t>eID</a:t>
            </a:r>
            <a:r>
              <a:rPr lang="nb-NO" dirty="0" smtClean="0"/>
              <a:t> i fengsel?</a:t>
            </a:r>
            <a:endParaRPr lang="nb-NO" dirty="0"/>
          </a:p>
        </p:txBody>
      </p:sp>
      <p:sp>
        <p:nvSpPr>
          <p:cNvPr id="9" name="Smilefjes 8"/>
          <p:cNvSpPr/>
          <p:nvPr/>
        </p:nvSpPr>
        <p:spPr>
          <a:xfrm>
            <a:off x="673768" y="2839453"/>
            <a:ext cx="1171074" cy="1138989"/>
          </a:xfrm>
          <a:prstGeom prst="smileyFac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Plassholder for innhold 2"/>
          <p:cNvSpPr txBox="1">
            <a:spLocks/>
          </p:cNvSpPr>
          <p:nvPr/>
        </p:nvSpPr>
        <p:spPr>
          <a:xfrm>
            <a:off x="1237488" y="4523874"/>
            <a:ext cx="8619744" cy="16562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800" dirty="0" smtClean="0"/>
              <a:t>Tilgang </a:t>
            </a:r>
            <a:r>
              <a:rPr lang="nb-NO" sz="2800" dirty="0" err="1" smtClean="0"/>
              <a:t>eID</a:t>
            </a:r>
            <a:r>
              <a:rPr lang="nb-NO" sz="2800" dirty="0" smtClean="0"/>
              <a:t>: </a:t>
            </a:r>
            <a:r>
              <a:rPr lang="nb-NO" sz="2800" dirty="0" err="1" smtClean="0"/>
              <a:t>strgjfl</a:t>
            </a:r>
            <a:r>
              <a:rPr lang="nb-NO" sz="2800" dirty="0" smtClean="0"/>
              <a:t>. § 26</a:t>
            </a:r>
          </a:p>
          <a:p>
            <a:r>
              <a:rPr lang="nb-NO" sz="2800" dirty="0" smtClean="0"/>
              <a:t>(Tilgang internett?) </a:t>
            </a:r>
          </a:p>
          <a:p>
            <a:r>
              <a:rPr lang="nb-NO" sz="2800" dirty="0" smtClean="0"/>
              <a:t>Risiko ved kontroll jf. </a:t>
            </a:r>
            <a:r>
              <a:rPr lang="nb-NO" sz="2800" dirty="0" err="1"/>
              <a:t>s</a:t>
            </a:r>
            <a:r>
              <a:rPr lang="nb-NO" sz="2800" dirty="0" err="1" smtClean="0"/>
              <a:t>trgjfl</a:t>
            </a:r>
            <a:r>
              <a:rPr lang="nb-NO" sz="2800" dirty="0" smtClean="0"/>
              <a:t>. § 30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87923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.. </a:t>
            </a:r>
            <a:r>
              <a:rPr lang="nb-NO" dirty="0"/>
              <a:t>o</a:t>
            </a:r>
            <a:r>
              <a:rPr lang="nb-NO" dirty="0" smtClean="0"/>
              <a:t>g etterpå?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nb-NO" sz="3200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endParaRPr lang="nb-NO" sz="3200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nb-NO" sz="3200" dirty="0" smtClean="0"/>
              <a:t>Fortsatt utfordringer med tilgang til </a:t>
            </a:r>
            <a:r>
              <a:rPr lang="nb-NO" sz="3200" dirty="0" err="1" smtClean="0"/>
              <a:t>eID</a:t>
            </a:r>
            <a:r>
              <a:rPr lang="nb-NO" sz="3200" dirty="0" smtClean="0"/>
              <a:t> 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nb-NO" sz="3600" dirty="0" smtClean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nb-NO" sz="3200" dirty="0" smtClean="0"/>
              <a:t>Svindelrisiko på grunn av digitalt </a:t>
            </a:r>
            <a:r>
              <a:rPr lang="nb-NO" sz="3200" dirty="0" err="1" smtClean="0"/>
              <a:t>utenforskap</a:t>
            </a:r>
            <a:r>
              <a:rPr lang="nb-NO" sz="3200" dirty="0" smtClean="0"/>
              <a:t>?</a:t>
            </a:r>
            <a:endParaRPr lang="nb-NO" sz="3200" dirty="0" smtClean="0"/>
          </a:p>
        </p:txBody>
      </p:sp>
    </p:spTree>
    <p:extLst>
      <p:ext uri="{BB962C8B-B14F-4D97-AF65-F5344CB8AC3E}">
        <p14:creationId xmlns:p14="http://schemas.microsoft.com/office/powerpoint/2010/main" val="1322238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Oppsummering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</a:pPr>
            <a:r>
              <a:rPr lang="nb-NO" sz="3200" dirty="0" smtClean="0"/>
              <a:t>Utfordringer tilgang </a:t>
            </a:r>
            <a:r>
              <a:rPr lang="nb-NO" sz="3200" dirty="0" err="1" smtClean="0"/>
              <a:t>eID</a:t>
            </a:r>
            <a:r>
              <a:rPr lang="nb-NO" sz="3200" dirty="0" smtClean="0"/>
              <a:t>/ svindelrisiko både i fengsel og etterpå</a:t>
            </a:r>
            <a:endParaRPr lang="nb-NO" sz="3200" dirty="0" smtClean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</a:pPr>
            <a:endParaRPr lang="nb-NO" sz="3200" dirty="0" smtClean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</a:pPr>
            <a:r>
              <a:rPr lang="nb-NO" sz="3200" dirty="0" smtClean="0"/>
              <a:t>Digitalt </a:t>
            </a:r>
            <a:r>
              <a:rPr lang="nb-NO" sz="3200" dirty="0" err="1" smtClean="0"/>
              <a:t>utenforskap</a:t>
            </a:r>
            <a:r>
              <a:rPr lang="nb-NO" sz="3200" dirty="0" smtClean="0"/>
              <a:t> </a:t>
            </a:r>
            <a:r>
              <a:rPr lang="nb-NO" sz="3200" dirty="0" smtClean="0"/>
              <a:t>(herunder utfordringer med </a:t>
            </a:r>
            <a:r>
              <a:rPr lang="nb-NO" sz="3200" dirty="0" err="1" smtClean="0"/>
              <a:t>eID</a:t>
            </a:r>
            <a:r>
              <a:rPr lang="nb-NO" sz="3200" dirty="0" smtClean="0"/>
              <a:t>) er </a:t>
            </a:r>
            <a:r>
              <a:rPr lang="nb-NO" sz="3200" dirty="0" smtClean="0"/>
              <a:t>et rettighetsproblem, ikke bare en praktisk utfordring. </a:t>
            </a: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076" y="4945333"/>
            <a:ext cx="1734312" cy="1603772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8593905" y="6488668"/>
            <a:ext cx="2526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nb-NO">
                <a:ea typeface="Arial Hebrew" charset="-79"/>
                <a:cs typeface="Arial Hebrew" charset="-79"/>
              </a:rPr>
              <a:t>m.s.stokke@jus.uio.no</a:t>
            </a:r>
            <a:endParaRPr lang="nb-NO" dirty="0">
              <a:ea typeface="Arial Hebrew" charset="-79"/>
              <a:cs typeface="Arial Hebrew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8428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isning">
  <a:themeElements>
    <a:clrScheme name="Visning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sning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sning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951</TotalTime>
  <Words>132</Words>
  <Application>Microsoft Macintosh PowerPoint</Application>
  <PresentationFormat>Widescreen</PresentationFormat>
  <Paragraphs>37</Paragraphs>
  <Slides>5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1" baseType="lpstr">
      <vt:lpstr>Arial Hebrew</vt:lpstr>
      <vt:lpstr>Calibri</vt:lpstr>
      <vt:lpstr>Century Schoolbook</vt:lpstr>
      <vt:lpstr>Wingdings 2</vt:lpstr>
      <vt:lpstr>Arial</vt:lpstr>
      <vt:lpstr>Visning</vt:lpstr>
      <vt:lpstr>Om eID i fengsel  (og etterpå)</vt:lpstr>
      <vt:lpstr>To prosjekter</vt:lpstr>
      <vt:lpstr>Hva er spesielt med eID i fengsel?</vt:lpstr>
      <vt:lpstr>.. og etterpå?</vt:lpstr>
      <vt:lpstr>Oppsummering</vt:lpstr>
    </vt:vector>
  </TitlesOfParts>
  <Company/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Digitalt utenforskap og velferdsytelser for løslatte</dc:title>
  <dc:creator>Microsoft Office-bruker</dc:creator>
  <cp:lastModifiedBy>Microsoft Office-bruker</cp:lastModifiedBy>
  <cp:revision>30</cp:revision>
  <dcterms:created xsi:type="dcterms:W3CDTF">2021-11-10T09:57:09Z</dcterms:created>
  <dcterms:modified xsi:type="dcterms:W3CDTF">2023-11-27T07:55:08Z</dcterms:modified>
</cp:coreProperties>
</file>